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324" r:id="rId7"/>
    <p:sldId id="325" r:id="rId8"/>
    <p:sldId id="326" r:id="rId9"/>
    <p:sldId id="327" r:id="rId10"/>
    <p:sldId id="328" r:id="rId11"/>
    <p:sldId id="329" r:id="rId12"/>
    <p:sldId id="261" r:id="rId13"/>
    <p:sldId id="330" r:id="rId14"/>
    <p:sldId id="331" r:id="rId15"/>
    <p:sldId id="265" r:id="rId16"/>
    <p:sldId id="332" r:id="rId17"/>
    <p:sldId id="333" r:id="rId18"/>
    <p:sldId id="304" r:id="rId19"/>
  </p:sldIdLst>
  <p:sldSz cx="12192000" cy="6858000"/>
  <p:notesSz cx="6797675" cy="9926638"/>
  <p:embeddedFontLst>
    <p:embeddedFont>
      <p:font typeface="Franklin Gothic" panose="020B0604020202020204" charset="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Libre Franklin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364" autoAdjust="0"/>
  </p:normalViewPr>
  <p:slideViewPr>
    <p:cSldViewPr snapToGrid="0">
      <p:cViewPr varScale="1">
        <p:scale>
          <a:sx n="73" d="100"/>
          <a:sy n="73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XaeRj8bJCiH-7Ee7nfHiJkf4KX6Avccy/edit#gid=2091753662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p2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3CDB"/>
              </a:buClr>
              <a:buSzPts val="1200"/>
              <a:buFont typeface="Noto Sans Symbols"/>
              <a:buChar char="▪"/>
            </a:pPr>
            <a:r>
              <a:rPr lang="pt-BR" sz="1200" b="1" u="none">
                <a:solidFill>
                  <a:srgbClr val="F03CDB"/>
                </a:solidFill>
              </a:rPr>
              <a:t>NÃO CRIE CAIXAS DE TEXTOS ALÉM DAS DISPONÍVEIS NO SLIDE.</a:t>
            </a:r>
            <a:endParaRPr sz="1200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/>
              <a:t>Utilizar imagens livres de direitos autorais e sem marca d’agua. Nesta lista, temos alguns bancos de imagem livre: </a:t>
            </a:r>
            <a:r>
              <a:rPr lang="pt-BR" sz="1200" u="sng">
                <a:solidFill>
                  <a:schemeClr val="hlink"/>
                </a:solidFill>
                <a:hlinkClick r:id="rId3"/>
              </a:rPr>
              <a:t>https://docs.google.com/spreadsheets/d/1XaeRj8bJCiH-7Ee7nfHiJkf4KX6Avccy/edit#gid=2091753662</a:t>
            </a:r>
            <a:endParaRPr sz="1200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/>
              <a:t>Ao editar o “título da aula”, </a:t>
            </a:r>
            <a:r>
              <a:rPr lang="pt-BR" sz="1200" b="1"/>
              <a:t>não altere o tamanho da fonte</a:t>
            </a:r>
            <a:r>
              <a:rPr lang="pt-BR" sz="1200"/>
              <a:t>, pois a mesma precisa seguir o </a:t>
            </a:r>
            <a:r>
              <a:rPr lang="pt-BR" sz="1200" b="1"/>
              <a:t>padrão do edit</a:t>
            </a:r>
            <a:r>
              <a:rPr lang="pt-BR" sz="1200"/>
              <a:t>, sendo tamanho </a:t>
            </a:r>
            <a:r>
              <a:rPr lang="pt-BR" sz="1200" b="1"/>
              <a:t>36</a:t>
            </a:r>
            <a:r>
              <a:rPr lang="pt-BR" sz="1200" b="0"/>
              <a:t>. Em casos de nomes extensos, selecione o texto e diminua de forma que fique equilibrado com o layout. Uma dica: é clicar no segundo “A” ao lado do tamanho da fonte.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 b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 b="1"/>
              <a:t>O exemplo anterior também serve para o “nome do professor”</a:t>
            </a:r>
            <a:r>
              <a:rPr lang="pt-BR" sz="1200" b="0"/>
              <a:t>, nesse caso, usando o </a:t>
            </a:r>
            <a:r>
              <a:rPr lang="pt-BR" sz="1200" b="1"/>
              <a:t>tamanho 12 </a:t>
            </a:r>
            <a:r>
              <a:rPr lang="pt-BR" sz="1200" b="0"/>
              <a:t>da fonte.</a:t>
            </a:r>
            <a:endParaRPr/>
          </a:p>
        </p:txBody>
      </p:sp>
      <p:sp>
        <p:nvSpPr>
          <p:cNvPr id="553" name="Google Shape;553;p2:notes"/>
          <p:cNvSpPr txBox="1">
            <a:spLocks noGrp="1"/>
          </p:cNvSpPr>
          <p:nvPr>
            <p:ph type="sldNum" idx="12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p3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/>
              <a:t>Usar esse template </a:t>
            </a:r>
            <a:r>
              <a:rPr lang="pt-BR" sz="1200" b="1"/>
              <a:t>para citações</a:t>
            </a:r>
            <a:r>
              <a:rPr lang="pt-BR" sz="1200"/>
              <a:t>.</a:t>
            </a:r>
            <a:endParaRPr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/>
              <a:t>Ao editar o texto, </a:t>
            </a:r>
            <a:r>
              <a:rPr lang="pt-BR" sz="1200" b="1"/>
              <a:t>não altere o tamanho da fonte</a:t>
            </a:r>
            <a:r>
              <a:rPr lang="pt-BR" sz="1200"/>
              <a:t>, pois a mesma precisa seguir o </a:t>
            </a:r>
            <a:r>
              <a:rPr lang="pt-BR" sz="1200" b="1"/>
              <a:t>padrão do edit</a:t>
            </a:r>
            <a:r>
              <a:rPr lang="pt-BR" sz="1200"/>
              <a:t>, sendo tamanho </a:t>
            </a:r>
            <a:r>
              <a:rPr lang="pt-BR" sz="1200" b="1"/>
              <a:t>24</a:t>
            </a:r>
            <a:r>
              <a:rPr lang="pt-BR" sz="1200" b="0"/>
              <a:t>. Em casos de citações extensas, selecione o texto e diminua de forma que fique equilibrado com o layout. Uma dica, é clicar no segundo “A” ao lado do tamanho da fonte.</a:t>
            </a:r>
            <a:endParaRPr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:notes"/>
          <p:cNvSpPr txBox="1">
            <a:spLocks noGrp="1"/>
          </p:cNvSpPr>
          <p:nvPr>
            <p:ph type="sldNum" idx="12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7" name="Google Shape;567;p4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3CDB"/>
              </a:buClr>
              <a:buSzPts val="1200"/>
              <a:buFont typeface="Noto Sans Symbols"/>
              <a:buChar char="▪"/>
            </a:pPr>
            <a:r>
              <a:rPr lang="pt-BR" sz="1200" b="1" u="none" dirty="0">
                <a:solidFill>
                  <a:srgbClr val="F03CDB"/>
                </a:solidFill>
              </a:rPr>
              <a:t>NÃO CRIE CAIXAS DE TEXTOS ALÉM DAS DISPONÍVEIS NO SLIDE E NÃO ALTERE O TAMANHO DAS MESMAS.</a:t>
            </a:r>
            <a:endParaRPr sz="1200" dirty="0"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pt-BR" sz="1200" dirty="0">
                <a:solidFill>
                  <a:schemeClr val="lt1"/>
                </a:solidFill>
              </a:rPr>
              <a:t>O design/layout que estão no </a:t>
            </a:r>
            <a:r>
              <a:rPr lang="pt-BR" sz="1200" dirty="0" err="1">
                <a:solidFill>
                  <a:schemeClr val="lt1"/>
                </a:solidFill>
              </a:rPr>
              <a:t>template</a:t>
            </a:r>
            <a:r>
              <a:rPr lang="pt-BR" sz="1200" dirty="0">
                <a:solidFill>
                  <a:schemeClr val="lt1"/>
                </a:solidFill>
              </a:rPr>
              <a:t> </a:t>
            </a:r>
            <a:r>
              <a:rPr lang="pt-BR" sz="1200" b="1" dirty="0">
                <a:solidFill>
                  <a:schemeClr val="lt1"/>
                </a:solidFill>
              </a:rPr>
              <a:t>são apenas exemplos </a:t>
            </a:r>
            <a:r>
              <a:rPr lang="pt-BR" sz="1200" dirty="0">
                <a:solidFill>
                  <a:schemeClr val="lt1"/>
                </a:solidFill>
              </a:rPr>
              <a:t>de slides para utilizar, como uma </a:t>
            </a:r>
            <a:r>
              <a:rPr lang="pt-BR" sz="1200" b="1" dirty="0">
                <a:solidFill>
                  <a:schemeClr val="lt1"/>
                </a:solidFill>
              </a:rPr>
              <a:t>padronização</a:t>
            </a:r>
            <a:r>
              <a:rPr lang="pt-BR" sz="1200" dirty="0">
                <a:solidFill>
                  <a:schemeClr val="lt1"/>
                </a:solidFill>
              </a:rPr>
              <a:t>. </a:t>
            </a:r>
            <a:r>
              <a:rPr lang="pt-BR" sz="1200" b="1" dirty="0">
                <a:solidFill>
                  <a:schemeClr val="lt1"/>
                </a:solidFill>
              </a:rPr>
              <a:t>O Material é totalmente adaptável </a:t>
            </a:r>
            <a:r>
              <a:rPr lang="pt-BR" sz="1200" dirty="0">
                <a:solidFill>
                  <a:schemeClr val="lt1"/>
                </a:solidFill>
              </a:rPr>
              <a:t>ao uso em relação ao conteúdo, à quantidade, disposição, aplicação ou não de todos os exemplos de disposições de texto/imagem. </a:t>
            </a:r>
            <a:r>
              <a:rPr lang="pt-BR" sz="1200" b="1" dirty="0">
                <a:solidFill>
                  <a:schemeClr val="lt1"/>
                </a:solidFill>
              </a:rPr>
              <a:t>Dica: ao invés de usar textos grandes, recomenda-se o uso de tópicos. </a:t>
            </a:r>
            <a:endParaRPr dirty="0"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 dirty="0"/>
              <a:t>Ao editar o texto, </a:t>
            </a:r>
            <a:r>
              <a:rPr lang="pt-BR" sz="1200" b="1" dirty="0"/>
              <a:t>não altere o tamanho da fonte</a:t>
            </a:r>
            <a:r>
              <a:rPr lang="pt-BR" sz="1200" dirty="0"/>
              <a:t>, pois a mesma precisa seguir o </a:t>
            </a:r>
            <a:r>
              <a:rPr lang="pt-BR" sz="1200" b="1" dirty="0"/>
              <a:t>padrão do </a:t>
            </a:r>
            <a:r>
              <a:rPr lang="pt-BR" sz="1200" b="1" dirty="0" err="1"/>
              <a:t>edit</a:t>
            </a:r>
            <a:r>
              <a:rPr lang="pt-BR" sz="1200" dirty="0"/>
              <a:t>, sendo tamanho </a:t>
            </a:r>
            <a:r>
              <a:rPr lang="pt-BR" sz="1200" b="1" u="sng" dirty="0">
                <a:solidFill>
                  <a:srgbClr val="E82E8A"/>
                </a:solidFill>
              </a:rPr>
              <a:t>28 para o número da unidade</a:t>
            </a:r>
            <a:r>
              <a:rPr lang="pt-BR" sz="1200" b="1" dirty="0"/>
              <a:t>, </a:t>
            </a:r>
            <a:r>
              <a:rPr lang="pt-BR" sz="1200" b="1" u="sng" dirty="0"/>
              <a:t>24 para o título da disciplina </a:t>
            </a:r>
            <a:r>
              <a:rPr lang="pt-BR" sz="1200" b="1" dirty="0"/>
              <a:t>e </a:t>
            </a:r>
            <a:r>
              <a:rPr lang="pt-BR" sz="1200" b="1" u="sng" dirty="0"/>
              <a:t>16 a 24 para o texto</a:t>
            </a:r>
            <a:r>
              <a:rPr lang="pt-BR" sz="1200" b="0" dirty="0"/>
              <a:t>. Em casos de escritas maiores, selecione o texto e diminua de forma que fique equilibrado com o layout. Uma dica é clicar no segundo “A” ao lado do tamanho da fonte.</a:t>
            </a:r>
            <a:endParaRPr dirty="0"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8" name="Google Shape;568;p4:notes"/>
          <p:cNvSpPr txBox="1">
            <a:spLocks noGrp="1"/>
          </p:cNvSpPr>
          <p:nvPr>
            <p:ph type="sldNum" idx="12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t="7912" r="9450" b="6170"/>
          <a:stretch/>
        </p:blipFill>
        <p:spPr>
          <a:xfrm>
            <a:off x="40856" y="0"/>
            <a:ext cx="12151143" cy="68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-4862" y="0"/>
            <a:ext cx="12196862" cy="6870699"/>
          </a:xfrm>
          <a:prstGeom prst="rect">
            <a:avLst/>
          </a:prstGeom>
          <a:solidFill>
            <a:srgbClr val="002E4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99070" y="2573524"/>
            <a:ext cx="7050636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Franklin"/>
              <a:buNone/>
              <a:defRPr sz="6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070" y="466934"/>
            <a:ext cx="2026507" cy="3905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2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6" name="Google Shape;16;p2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" name="Google Shape;2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17691" y="5949597"/>
            <a:ext cx="622667" cy="622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Texto + 1 Imagem Retangular">
  <p:cSld name="1 Texto + 1 Imagem Retangula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>
            <a:spLocks noGrp="1"/>
          </p:cNvSpPr>
          <p:nvPr>
            <p:ph type="pic" idx="2"/>
          </p:nvPr>
        </p:nvSpPr>
        <p:spPr>
          <a:xfrm>
            <a:off x="914399" y="0"/>
            <a:ext cx="11277601" cy="4631377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13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13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13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49" name="Google Shape;149;p13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Google Shape;153;p13"/>
          <p:cNvSpPr txBox="1">
            <a:spLocks noGrp="1"/>
          </p:cNvSpPr>
          <p:nvPr>
            <p:ph type="body" idx="1"/>
          </p:nvPr>
        </p:nvSpPr>
        <p:spPr>
          <a:xfrm>
            <a:off x="1230186" y="4926834"/>
            <a:ext cx="6732220" cy="15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4" name="Google Shape;15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 1">
  <p:cSld name="1_Texto 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 txBox="1">
            <a:spLocks noGrp="1"/>
          </p:cNvSpPr>
          <p:nvPr>
            <p:ph type="body" idx="1"/>
          </p:nvPr>
        </p:nvSpPr>
        <p:spPr>
          <a:xfrm>
            <a:off x="378069" y="840884"/>
            <a:ext cx="10471639" cy="492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8" name="Google Shape;158;p1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76" y="6206310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4"/>
          <p:cNvSpPr/>
          <p:nvPr/>
        </p:nvSpPr>
        <p:spPr>
          <a:xfrm>
            <a:off x="11277600" y="-1015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1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14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163" name="Google Shape;163;p14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Imagem + Texto">
  <p:cSld name="1 Imagem + Texto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>
            <a:spLocks noGrp="1"/>
          </p:cNvSpPr>
          <p:nvPr>
            <p:ph type="pic" idx="2"/>
          </p:nvPr>
        </p:nvSpPr>
        <p:spPr>
          <a:xfrm>
            <a:off x="475980" y="849086"/>
            <a:ext cx="7551739" cy="473231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15"/>
          <p:cNvSpPr txBox="1">
            <a:spLocks noGrp="1"/>
          </p:cNvSpPr>
          <p:nvPr>
            <p:ph type="body" idx="1"/>
          </p:nvPr>
        </p:nvSpPr>
        <p:spPr>
          <a:xfrm>
            <a:off x="8277815" y="849086"/>
            <a:ext cx="2488375" cy="473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71" name="Google Shape;17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5587" y="6113618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5"/>
          <p:cNvSpPr/>
          <p:nvPr/>
        </p:nvSpPr>
        <p:spPr>
          <a:xfrm>
            <a:off x="11277600" y="-1015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15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15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175" name="Google Shape;175;p15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5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5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5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+ Subtítulo + Texto">
  <p:cSld name="1_Título + Subtítulo + Texto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body" idx="1"/>
          </p:nvPr>
        </p:nvSpPr>
        <p:spPr>
          <a:xfrm>
            <a:off x="1323705" y="2209800"/>
            <a:ext cx="8894718" cy="3399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44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2E8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E82E8A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body" idx="3"/>
          </p:nvPr>
        </p:nvSpPr>
        <p:spPr>
          <a:xfrm>
            <a:off x="1323704" y="1225725"/>
            <a:ext cx="8652319" cy="93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419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A419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84" name="Google Shape;18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6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16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16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88" name="Google Shape;188;p16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6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6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o 2">
  <p:cSld name="2_Texto 2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1323704" y="681154"/>
            <a:ext cx="10457987" cy="520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95" name="Google Shape;19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17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17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99" name="Google Shape;199;p17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7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7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7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 + imagem">
  <p:cSld name="1_Texto + imagem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>
            <a:spLocks noGrp="1"/>
          </p:cNvSpPr>
          <p:nvPr>
            <p:ph type="pic" idx="2"/>
          </p:nvPr>
        </p:nvSpPr>
        <p:spPr>
          <a:xfrm>
            <a:off x="7133968" y="0"/>
            <a:ext cx="5058032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18"/>
          <p:cNvSpPr txBox="1">
            <a:spLocks noGrp="1"/>
          </p:cNvSpPr>
          <p:nvPr>
            <p:ph type="body" idx="1"/>
          </p:nvPr>
        </p:nvSpPr>
        <p:spPr>
          <a:xfrm>
            <a:off x="1358684" y="106867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07" name="Google Shape;20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2639" y="6207325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8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18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18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11" name="Google Shape;211;p18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8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8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8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 + Imagem Grande">
  <p:cSld name="1_Texto + Imagem Grande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/>
          <p:nvPr/>
        </p:nvSpPr>
        <p:spPr>
          <a:xfrm rot="5400000">
            <a:off x="5642016" y="314965"/>
            <a:ext cx="914400" cy="12185567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9"/>
          <p:cNvSpPr>
            <a:spLocks noGrp="1"/>
          </p:cNvSpPr>
          <p:nvPr>
            <p:ph type="pic" idx="2"/>
          </p:nvPr>
        </p:nvSpPr>
        <p:spPr>
          <a:xfrm>
            <a:off x="-1" y="0"/>
            <a:ext cx="8088924" cy="5943599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19"/>
          <p:cNvSpPr txBox="1">
            <a:spLocks noGrp="1"/>
          </p:cNvSpPr>
          <p:nvPr>
            <p:ph type="body" idx="1"/>
          </p:nvPr>
        </p:nvSpPr>
        <p:spPr>
          <a:xfrm>
            <a:off x="8360302" y="593889"/>
            <a:ext cx="356594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20" name="Google Shape;220;p19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44582" y="6252665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19"/>
          <p:cNvGrpSpPr/>
          <p:nvPr/>
        </p:nvGrpSpPr>
        <p:grpSpPr>
          <a:xfrm rot="5400000">
            <a:off x="6073139" y="746091"/>
            <a:ext cx="45719" cy="12192002"/>
            <a:chOff x="5081482" y="-1015"/>
            <a:chExt cx="74950" cy="6859015"/>
          </a:xfrm>
        </p:grpSpPr>
        <p:sp>
          <p:nvSpPr>
            <p:cNvPr id="222" name="Google Shape;222;p19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9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9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9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6" name="Google Shape;22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5459" y="6186855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 + 2 imagens">
  <p:cSld name="1_Texto + 2 imagens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"/>
          <p:cNvSpPr>
            <a:spLocks noGrp="1"/>
          </p:cNvSpPr>
          <p:nvPr>
            <p:ph type="pic" idx="2"/>
          </p:nvPr>
        </p:nvSpPr>
        <p:spPr>
          <a:xfrm>
            <a:off x="6868213" y="971299"/>
            <a:ext cx="5058032" cy="2325815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20"/>
          <p:cNvSpPr txBox="1">
            <a:spLocks noGrp="1"/>
          </p:cNvSpPr>
          <p:nvPr>
            <p:ph type="body" idx="1"/>
          </p:nvPr>
        </p:nvSpPr>
        <p:spPr>
          <a:xfrm>
            <a:off x="1347589" y="971300"/>
            <a:ext cx="5333493" cy="486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Google Shape;230;p20"/>
          <p:cNvSpPr>
            <a:spLocks noGrp="1"/>
          </p:cNvSpPr>
          <p:nvPr>
            <p:ph type="pic" idx="3"/>
          </p:nvPr>
        </p:nvSpPr>
        <p:spPr>
          <a:xfrm>
            <a:off x="6868213" y="3429000"/>
            <a:ext cx="5058032" cy="2325815"/>
          </a:xfrm>
          <a:prstGeom prst="rect">
            <a:avLst/>
          </a:prstGeom>
          <a:noFill/>
          <a:ln>
            <a:noFill/>
          </a:ln>
        </p:spPr>
      </p:sp>
      <p:pic>
        <p:nvPicPr>
          <p:cNvPr id="231" name="Google Shape;23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0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20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20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35" name="Google Shape;235;p20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0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0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0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Textos + 2 imagens (separadas)">
  <p:cSld name="1_2 Textos + 2 imagens (separadas)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 txBox="1">
            <a:spLocks noGrp="1"/>
          </p:cNvSpPr>
          <p:nvPr>
            <p:ph type="body" idx="1"/>
          </p:nvPr>
        </p:nvSpPr>
        <p:spPr>
          <a:xfrm>
            <a:off x="1215767" y="519283"/>
            <a:ext cx="5333493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" name="Google Shape;242;p21"/>
          <p:cNvSpPr txBox="1">
            <a:spLocks noGrp="1"/>
          </p:cNvSpPr>
          <p:nvPr>
            <p:ph type="body" idx="2"/>
          </p:nvPr>
        </p:nvSpPr>
        <p:spPr>
          <a:xfrm>
            <a:off x="6850625" y="3675323"/>
            <a:ext cx="5172337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3" name="Google Shape;243;p21"/>
          <p:cNvSpPr>
            <a:spLocks noGrp="1"/>
          </p:cNvSpPr>
          <p:nvPr>
            <p:ph type="pic" idx="3"/>
          </p:nvPr>
        </p:nvSpPr>
        <p:spPr>
          <a:xfrm>
            <a:off x="6769004" y="519283"/>
            <a:ext cx="5253957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1"/>
          <p:cNvSpPr>
            <a:spLocks noGrp="1"/>
          </p:cNvSpPr>
          <p:nvPr>
            <p:ph type="pic" idx="4"/>
          </p:nvPr>
        </p:nvSpPr>
        <p:spPr>
          <a:xfrm>
            <a:off x="1215766" y="3675323"/>
            <a:ext cx="5333493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245" name="Google Shape;245;p21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21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21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48" name="Google Shape;248;p21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1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1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1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Texto + 1 Imagem Retangular">
  <p:cSld name="1_1 Texto + 1 Imagem Retangular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>
            <a:spLocks noGrp="1"/>
          </p:cNvSpPr>
          <p:nvPr>
            <p:ph type="pic" idx="2"/>
          </p:nvPr>
        </p:nvSpPr>
        <p:spPr>
          <a:xfrm>
            <a:off x="914399" y="0"/>
            <a:ext cx="11277601" cy="4631377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23"/>
          <p:cNvSpPr txBox="1">
            <a:spLocks noGrp="1"/>
          </p:cNvSpPr>
          <p:nvPr>
            <p:ph type="body" idx="1"/>
          </p:nvPr>
        </p:nvSpPr>
        <p:spPr>
          <a:xfrm>
            <a:off x="1230186" y="4926834"/>
            <a:ext cx="6732220" cy="15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66" name="Google Shape;266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3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23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Google Shape;269;p23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70" name="Google Shape;270;p23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3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23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3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4737464" y="0"/>
            <a:ext cx="7454536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3"/>
          <p:cNvSpPr/>
          <p:nvPr/>
        </p:nvSpPr>
        <p:spPr>
          <a:xfrm>
            <a:off x="0" y="0"/>
            <a:ext cx="4737464" cy="6858000"/>
          </a:xfrm>
          <a:prstGeom prst="rect">
            <a:avLst/>
          </a:prstGeom>
          <a:solidFill>
            <a:srgbClr val="002E46"/>
          </a:solidFill>
          <a:ln w="12700" cap="flat" cmpd="sng">
            <a:solidFill>
              <a:srgbClr val="1F303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477814" y="2584911"/>
            <a:ext cx="3801427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ibre Franklin"/>
              <a:buNone/>
              <a:defRPr sz="3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477814" y="5664748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7" name="Google Shape;27;p3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" name="Google Shape;3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0336" y="560327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Imagem + Texto">
  <p:cSld name="1_1 Imagem + Texto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>
            <a:spLocks noGrp="1"/>
          </p:cNvSpPr>
          <p:nvPr>
            <p:ph type="pic" idx="2"/>
          </p:nvPr>
        </p:nvSpPr>
        <p:spPr>
          <a:xfrm>
            <a:off x="475980" y="849086"/>
            <a:ext cx="7551739" cy="4732317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p25"/>
          <p:cNvSpPr txBox="1">
            <a:spLocks noGrp="1"/>
          </p:cNvSpPr>
          <p:nvPr>
            <p:ph type="body" idx="1"/>
          </p:nvPr>
        </p:nvSpPr>
        <p:spPr>
          <a:xfrm>
            <a:off x="8277815" y="849086"/>
            <a:ext cx="2488375" cy="473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90" name="Google Shape;290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0038" y="6142168"/>
            <a:ext cx="668338" cy="366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4940" y="6130843"/>
            <a:ext cx="420786" cy="4207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25"/>
          <p:cNvCxnSpPr/>
          <p:nvPr/>
        </p:nvCxnSpPr>
        <p:spPr>
          <a:xfrm>
            <a:off x="1045609" y="6036844"/>
            <a:ext cx="13125" cy="57712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3" name="Google Shape;293;p25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25"/>
          <p:cNvPicPr preferRelativeResize="0"/>
          <p:nvPr/>
        </p:nvPicPr>
        <p:blipFill rotWithShape="1">
          <a:blip r:embed="rId4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5"/>
          <p:cNvPicPr preferRelativeResize="0"/>
          <p:nvPr/>
        </p:nvPicPr>
        <p:blipFill rotWithShape="1">
          <a:blip r:embed="rId4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25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297" name="Google Shape;297;p25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5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5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5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xto 2">
  <p:cSld name="3_Texto 2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"/>
          <p:cNvSpPr txBox="1">
            <a:spLocks noGrp="1"/>
          </p:cNvSpPr>
          <p:nvPr>
            <p:ph type="body" idx="1"/>
          </p:nvPr>
        </p:nvSpPr>
        <p:spPr>
          <a:xfrm>
            <a:off x="1323704" y="681154"/>
            <a:ext cx="10457987" cy="520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17" name="Google Shape;31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27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27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21" name="Google Shape;321;p27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27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7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7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o + imagem">
  <p:cSld name="2_Texto + imagem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"/>
          <p:cNvSpPr>
            <a:spLocks noGrp="1"/>
          </p:cNvSpPr>
          <p:nvPr>
            <p:ph type="pic" idx="2"/>
          </p:nvPr>
        </p:nvSpPr>
        <p:spPr>
          <a:xfrm>
            <a:off x="7133968" y="0"/>
            <a:ext cx="5058032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28"/>
          <p:cNvSpPr txBox="1">
            <a:spLocks noGrp="1"/>
          </p:cNvSpPr>
          <p:nvPr>
            <p:ph type="body" idx="1"/>
          </p:nvPr>
        </p:nvSpPr>
        <p:spPr>
          <a:xfrm>
            <a:off x="1358684" y="106867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29" name="Google Shape;32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2639" y="6207325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8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28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28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33" name="Google Shape;333;p28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8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8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8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o + Imagem Grande">
  <p:cSld name="2_Texto + Imagem Grande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/>
          <p:nvPr/>
        </p:nvSpPr>
        <p:spPr>
          <a:xfrm rot="5400000">
            <a:off x="5637897" y="300345"/>
            <a:ext cx="914400" cy="12193805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9"/>
          <p:cNvSpPr>
            <a:spLocks noGrp="1"/>
          </p:cNvSpPr>
          <p:nvPr>
            <p:ph type="pic" idx="2"/>
          </p:nvPr>
        </p:nvSpPr>
        <p:spPr>
          <a:xfrm>
            <a:off x="-1" y="0"/>
            <a:ext cx="8088924" cy="5943599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9"/>
          <p:cNvSpPr txBox="1">
            <a:spLocks noGrp="1"/>
          </p:cNvSpPr>
          <p:nvPr>
            <p:ph type="body" idx="1"/>
          </p:nvPr>
        </p:nvSpPr>
        <p:spPr>
          <a:xfrm>
            <a:off x="8360302" y="593889"/>
            <a:ext cx="356594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42" name="Google Shape;342;p29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44582" y="6252665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29"/>
          <p:cNvGrpSpPr/>
          <p:nvPr/>
        </p:nvGrpSpPr>
        <p:grpSpPr>
          <a:xfrm rot="5400000">
            <a:off x="6073139" y="746091"/>
            <a:ext cx="45719" cy="12192002"/>
            <a:chOff x="5081482" y="-1015"/>
            <a:chExt cx="74950" cy="6859015"/>
          </a:xfrm>
        </p:grpSpPr>
        <p:sp>
          <p:nvSpPr>
            <p:cNvPr id="344" name="Google Shape;344;p29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9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9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9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8" name="Google Shape;34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5459" y="6186855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o + 2 imagens">
  <p:cSld name="2_Texto + 2 imagens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0"/>
          <p:cNvSpPr>
            <a:spLocks noGrp="1"/>
          </p:cNvSpPr>
          <p:nvPr>
            <p:ph type="pic" idx="2"/>
          </p:nvPr>
        </p:nvSpPr>
        <p:spPr>
          <a:xfrm>
            <a:off x="6868213" y="971299"/>
            <a:ext cx="5058032" cy="2325815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30"/>
          <p:cNvSpPr txBox="1">
            <a:spLocks noGrp="1"/>
          </p:cNvSpPr>
          <p:nvPr>
            <p:ph type="body" idx="1"/>
          </p:nvPr>
        </p:nvSpPr>
        <p:spPr>
          <a:xfrm>
            <a:off x="1347589" y="971300"/>
            <a:ext cx="5333493" cy="486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2" name="Google Shape;352;p30"/>
          <p:cNvSpPr>
            <a:spLocks noGrp="1"/>
          </p:cNvSpPr>
          <p:nvPr>
            <p:ph type="pic" idx="3"/>
          </p:nvPr>
        </p:nvSpPr>
        <p:spPr>
          <a:xfrm>
            <a:off x="6868213" y="3429000"/>
            <a:ext cx="5058032" cy="2325815"/>
          </a:xfrm>
          <a:prstGeom prst="rect">
            <a:avLst/>
          </a:prstGeom>
          <a:noFill/>
          <a:ln>
            <a:noFill/>
          </a:ln>
        </p:spPr>
      </p:sp>
      <p:pic>
        <p:nvPicPr>
          <p:cNvPr id="353" name="Google Shape;35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0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30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30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57" name="Google Shape;357;p30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0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0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0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Textos + 2 imagens (separadas)">
  <p:cSld name="2_2 Textos + 2 imagens (separadas)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>
            <a:spLocks noGrp="1"/>
          </p:cNvSpPr>
          <p:nvPr>
            <p:ph type="body" idx="1"/>
          </p:nvPr>
        </p:nvSpPr>
        <p:spPr>
          <a:xfrm>
            <a:off x="1215767" y="519283"/>
            <a:ext cx="5333493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4" name="Google Shape;364;p31"/>
          <p:cNvSpPr txBox="1">
            <a:spLocks noGrp="1"/>
          </p:cNvSpPr>
          <p:nvPr>
            <p:ph type="body" idx="2"/>
          </p:nvPr>
        </p:nvSpPr>
        <p:spPr>
          <a:xfrm>
            <a:off x="6850625" y="3675323"/>
            <a:ext cx="5172337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5" name="Google Shape;365;p31"/>
          <p:cNvSpPr>
            <a:spLocks noGrp="1"/>
          </p:cNvSpPr>
          <p:nvPr>
            <p:ph type="pic" idx="3"/>
          </p:nvPr>
        </p:nvSpPr>
        <p:spPr>
          <a:xfrm>
            <a:off x="6769004" y="519283"/>
            <a:ext cx="5253957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31"/>
          <p:cNvSpPr>
            <a:spLocks noGrp="1"/>
          </p:cNvSpPr>
          <p:nvPr>
            <p:ph type="pic" idx="4"/>
          </p:nvPr>
        </p:nvSpPr>
        <p:spPr>
          <a:xfrm>
            <a:off x="1215766" y="3675323"/>
            <a:ext cx="5333493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31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31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31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70" name="Google Shape;370;p31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31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1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1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1 Texto + 1 Imagem Retangular">
  <p:cSld name="2_1 Texto + 1 Imagem Retangular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"/>
          <p:cNvSpPr>
            <a:spLocks noGrp="1"/>
          </p:cNvSpPr>
          <p:nvPr>
            <p:ph type="pic" idx="2"/>
          </p:nvPr>
        </p:nvSpPr>
        <p:spPr>
          <a:xfrm>
            <a:off x="914399" y="0"/>
            <a:ext cx="11277601" cy="4631377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33"/>
          <p:cNvSpPr txBox="1">
            <a:spLocks noGrp="1"/>
          </p:cNvSpPr>
          <p:nvPr>
            <p:ph type="body" idx="1"/>
          </p:nvPr>
        </p:nvSpPr>
        <p:spPr>
          <a:xfrm>
            <a:off x="1230186" y="4926834"/>
            <a:ext cx="6732220" cy="15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88" name="Google Shape;38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3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p33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" name="Google Shape;391;p33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92" name="Google Shape;392;p33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33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33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33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1 Imagem + Texto">
  <p:cSld name="2_1 Imagem + Texto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>
            <a:spLocks noGrp="1"/>
          </p:cNvSpPr>
          <p:nvPr>
            <p:ph type="pic" idx="2"/>
          </p:nvPr>
        </p:nvSpPr>
        <p:spPr>
          <a:xfrm>
            <a:off x="475980" y="849086"/>
            <a:ext cx="7551739" cy="4732317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35"/>
          <p:cNvSpPr txBox="1">
            <a:spLocks noGrp="1"/>
          </p:cNvSpPr>
          <p:nvPr>
            <p:ph type="body" idx="1"/>
          </p:nvPr>
        </p:nvSpPr>
        <p:spPr>
          <a:xfrm>
            <a:off x="8277815" y="849086"/>
            <a:ext cx="2488375" cy="473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14" name="Google Shape;41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5587" y="6113618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5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35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5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35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420" name="Google Shape;420;p35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5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35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35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ítulo + Subtítulo + Texto">
  <p:cSld name="3_Título + Subtítulo + Texto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>
            <a:spLocks noGrp="1"/>
          </p:cNvSpPr>
          <p:nvPr>
            <p:ph type="body" idx="1"/>
          </p:nvPr>
        </p:nvSpPr>
        <p:spPr>
          <a:xfrm>
            <a:off x="1323705" y="2209800"/>
            <a:ext cx="8894718" cy="3399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6" name="Google Shape;426;p36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44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2E8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E82E8A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7" name="Google Shape;427;p36"/>
          <p:cNvSpPr txBox="1">
            <a:spLocks noGrp="1"/>
          </p:cNvSpPr>
          <p:nvPr>
            <p:ph type="body" idx="3"/>
          </p:nvPr>
        </p:nvSpPr>
        <p:spPr>
          <a:xfrm>
            <a:off x="1323704" y="1225725"/>
            <a:ext cx="8652319" cy="93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419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A419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28" name="Google Shape;42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6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p36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36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432" name="Google Shape;432;p36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6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6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exto 2">
  <p:cSld name="4_Texto 2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7"/>
          <p:cNvSpPr txBox="1">
            <a:spLocks noGrp="1"/>
          </p:cNvSpPr>
          <p:nvPr>
            <p:ph type="body" idx="1"/>
          </p:nvPr>
        </p:nvSpPr>
        <p:spPr>
          <a:xfrm>
            <a:off x="1323704" y="681154"/>
            <a:ext cx="10457987" cy="520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39" name="Google Shape;439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37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37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443" name="Google Shape;443;p37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37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37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37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">
  <p:cSld name="Citação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" name="Google Shape;34;p4"/>
          <p:cNvGrpSpPr/>
          <p:nvPr/>
        </p:nvGrpSpPr>
        <p:grpSpPr>
          <a:xfrm>
            <a:off x="-130105" y="2043875"/>
            <a:ext cx="1110354" cy="3993977"/>
            <a:chOff x="-130105" y="2043876"/>
            <a:chExt cx="1110354" cy="3993977"/>
          </a:xfrm>
        </p:grpSpPr>
        <p:pic>
          <p:nvPicPr>
            <p:cNvPr id="35" name="Google Shape;35;p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-494066" y="2441659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-501837" y="3807398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-510304" y="5173137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115534" y="2424075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107763" y="3789814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99296" y="5155553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" name="Google Shape;41;p4"/>
          <p:cNvPicPr preferRelativeResize="0"/>
          <p:nvPr/>
        </p:nvPicPr>
        <p:blipFill rotWithShape="1">
          <a:blip r:embed="rId4">
            <a:alphaModFix/>
          </a:blip>
          <a:srcRect l="14255" t="19174" r="13899" b="33334"/>
          <a:stretch/>
        </p:blipFill>
        <p:spPr>
          <a:xfrm>
            <a:off x="-304801" y="-529065"/>
            <a:ext cx="3992493" cy="367781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3992493" y="5030868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3992493" y="1188127"/>
            <a:ext cx="6657975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b="1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6813931"/>
            <a:ext cx="12192000" cy="45719"/>
            <a:chOff x="-3124684" y="6837381"/>
            <a:chExt cx="12469445" cy="41235"/>
          </a:xfrm>
        </p:grpSpPr>
        <p:sp>
          <p:nvSpPr>
            <p:cNvPr id="45" name="Google Shape;45;p4"/>
            <p:cNvSpPr/>
            <p:nvPr/>
          </p:nvSpPr>
          <p:spPr>
            <a:xfrm>
              <a:off x="-3124684" y="6837384"/>
              <a:ext cx="3117362" cy="41232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-7322" y="6837383"/>
              <a:ext cx="3117362" cy="41232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6227399" y="6837381"/>
              <a:ext cx="3117362" cy="41232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3110039" y="6837384"/>
              <a:ext cx="3117362" cy="41232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9" name="Google Shape;4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xto + imagem">
  <p:cSld name="3_Texto + imagem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8"/>
          <p:cNvSpPr>
            <a:spLocks noGrp="1"/>
          </p:cNvSpPr>
          <p:nvPr>
            <p:ph type="pic" idx="2"/>
          </p:nvPr>
        </p:nvSpPr>
        <p:spPr>
          <a:xfrm>
            <a:off x="7133968" y="0"/>
            <a:ext cx="5058032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38"/>
          <p:cNvSpPr txBox="1">
            <a:spLocks noGrp="1"/>
          </p:cNvSpPr>
          <p:nvPr>
            <p:ph type="body" idx="1"/>
          </p:nvPr>
        </p:nvSpPr>
        <p:spPr>
          <a:xfrm>
            <a:off x="1358684" y="106867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51" name="Google Shape;45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2639" y="6207325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8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3" name="Google Shape;453;p38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4" name="Google Shape;454;p38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455" name="Google Shape;455;p38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38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38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38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xto + Imagem Grande">
  <p:cSld name="3_Texto + Imagem Grande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9"/>
          <p:cNvSpPr/>
          <p:nvPr/>
        </p:nvSpPr>
        <p:spPr>
          <a:xfrm rot="5400000">
            <a:off x="5637897" y="310846"/>
            <a:ext cx="914400" cy="12193806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9"/>
          <p:cNvSpPr>
            <a:spLocks noGrp="1"/>
          </p:cNvSpPr>
          <p:nvPr>
            <p:ph type="pic" idx="2"/>
          </p:nvPr>
        </p:nvSpPr>
        <p:spPr>
          <a:xfrm>
            <a:off x="-1" y="0"/>
            <a:ext cx="8088924" cy="5943599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39"/>
          <p:cNvSpPr txBox="1">
            <a:spLocks noGrp="1"/>
          </p:cNvSpPr>
          <p:nvPr>
            <p:ph type="body" idx="1"/>
          </p:nvPr>
        </p:nvSpPr>
        <p:spPr>
          <a:xfrm>
            <a:off x="8360302" y="593889"/>
            <a:ext cx="356594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64" name="Google Shape;464;p39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44582" y="6252665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5" name="Google Shape;465;p39"/>
          <p:cNvGrpSpPr/>
          <p:nvPr/>
        </p:nvGrpSpPr>
        <p:grpSpPr>
          <a:xfrm rot="5400000">
            <a:off x="6073139" y="746091"/>
            <a:ext cx="45719" cy="12192002"/>
            <a:chOff x="5081482" y="-1015"/>
            <a:chExt cx="74950" cy="6859015"/>
          </a:xfrm>
        </p:grpSpPr>
        <p:sp>
          <p:nvSpPr>
            <p:cNvPr id="466" name="Google Shape;466;p39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9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9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9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70" name="Google Shape;47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5459" y="6186855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xto + 2 imagens">
  <p:cSld name="3_Texto + 2 imagens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0"/>
          <p:cNvSpPr>
            <a:spLocks noGrp="1"/>
          </p:cNvSpPr>
          <p:nvPr>
            <p:ph type="pic" idx="2"/>
          </p:nvPr>
        </p:nvSpPr>
        <p:spPr>
          <a:xfrm>
            <a:off x="6868213" y="971299"/>
            <a:ext cx="5058032" cy="2325815"/>
          </a:xfrm>
          <a:prstGeom prst="rect">
            <a:avLst/>
          </a:prstGeom>
          <a:noFill/>
          <a:ln>
            <a:noFill/>
          </a:ln>
        </p:spPr>
      </p:sp>
      <p:sp>
        <p:nvSpPr>
          <p:cNvPr id="473" name="Google Shape;473;p40"/>
          <p:cNvSpPr txBox="1">
            <a:spLocks noGrp="1"/>
          </p:cNvSpPr>
          <p:nvPr>
            <p:ph type="body" idx="1"/>
          </p:nvPr>
        </p:nvSpPr>
        <p:spPr>
          <a:xfrm>
            <a:off x="1347589" y="971300"/>
            <a:ext cx="5333493" cy="486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4" name="Google Shape;474;p40"/>
          <p:cNvSpPr>
            <a:spLocks noGrp="1"/>
          </p:cNvSpPr>
          <p:nvPr>
            <p:ph type="pic" idx="3"/>
          </p:nvPr>
        </p:nvSpPr>
        <p:spPr>
          <a:xfrm>
            <a:off x="6868213" y="3429000"/>
            <a:ext cx="5058032" cy="2325815"/>
          </a:xfrm>
          <a:prstGeom prst="rect">
            <a:avLst/>
          </a:prstGeom>
          <a:noFill/>
          <a:ln>
            <a:noFill/>
          </a:ln>
        </p:spPr>
      </p:sp>
      <p:pic>
        <p:nvPicPr>
          <p:cNvPr id="475" name="Google Shape;475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0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p40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" name="Google Shape;478;p40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479" name="Google Shape;479;p40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40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40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40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2 Textos + 2 imagens (separadas)">
  <p:cSld name="3_2 Textos + 2 imagens (separadas)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1"/>
          <p:cNvSpPr txBox="1">
            <a:spLocks noGrp="1"/>
          </p:cNvSpPr>
          <p:nvPr>
            <p:ph type="body" idx="1"/>
          </p:nvPr>
        </p:nvSpPr>
        <p:spPr>
          <a:xfrm>
            <a:off x="1215767" y="519283"/>
            <a:ext cx="5333493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6" name="Google Shape;486;p41"/>
          <p:cNvSpPr txBox="1">
            <a:spLocks noGrp="1"/>
          </p:cNvSpPr>
          <p:nvPr>
            <p:ph type="body" idx="2"/>
          </p:nvPr>
        </p:nvSpPr>
        <p:spPr>
          <a:xfrm>
            <a:off x="6850625" y="3675323"/>
            <a:ext cx="5172337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7" name="Google Shape;487;p41"/>
          <p:cNvSpPr>
            <a:spLocks noGrp="1"/>
          </p:cNvSpPr>
          <p:nvPr>
            <p:ph type="pic" idx="3"/>
          </p:nvPr>
        </p:nvSpPr>
        <p:spPr>
          <a:xfrm>
            <a:off x="6769004" y="519283"/>
            <a:ext cx="5253957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488" name="Google Shape;488;p41"/>
          <p:cNvSpPr>
            <a:spLocks noGrp="1"/>
          </p:cNvSpPr>
          <p:nvPr>
            <p:ph type="pic" idx="4"/>
          </p:nvPr>
        </p:nvSpPr>
        <p:spPr>
          <a:xfrm>
            <a:off x="1215766" y="3675323"/>
            <a:ext cx="5333493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489" name="Google Shape;489;p41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0" name="Google Shape;490;p41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41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492" name="Google Shape;492;p41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41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41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41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Imagem total">
  <p:cSld name="4_Imagem total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2"/>
          <p:cNvSpPr>
            <a:spLocks noGrp="1"/>
          </p:cNvSpPr>
          <p:nvPr>
            <p:ph type="pic" idx="2"/>
          </p:nvPr>
        </p:nvSpPr>
        <p:spPr>
          <a:xfrm>
            <a:off x="914400" y="0"/>
            <a:ext cx="11277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42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" name="Google Shape;500;p42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1" name="Google Shape;501;p42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502" name="Google Shape;502;p42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42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42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42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1 Texto + 1 Imagem Retangular">
  <p:cSld name="3_1 Texto + 1 Imagem Retangular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3"/>
          <p:cNvSpPr>
            <a:spLocks noGrp="1"/>
          </p:cNvSpPr>
          <p:nvPr>
            <p:ph type="pic" idx="2"/>
          </p:nvPr>
        </p:nvSpPr>
        <p:spPr>
          <a:xfrm>
            <a:off x="914399" y="0"/>
            <a:ext cx="11277601" cy="4631377"/>
          </a:xfrm>
          <a:prstGeom prst="rect">
            <a:avLst/>
          </a:prstGeom>
          <a:noFill/>
          <a:ln>
            <a:noFill/>
          </a:ln>
        </p:spPr>
      </p:sp>
      <p:sp>
        <p:nvSpPr>
          <p:cNvPr id="509" name="Google Shape;509;p43"/>
          <p:cNvSpPr txBox="1">
            <a:spLocks noGrp="1"/>
          </p:cNvSpPr>
          <p:nvPr>
            <p:ph type="body" idx="1"/>
          </p:nvPr>
        </p:nvSpPr>
        <p:spPr>
          <a:xfrm>
            <a:off x="1230186" y="4926834"/>
            <a:ext cx="6732220" cy="15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10" name="Google Shape;51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3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p43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" name="Google Shape;513;p43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514" name="Google Shape;514;p43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43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43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43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exto 1">
  <p:cSld name="4_Texto 1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4"/>
          <p:cNvSpPr/>
          <p:nvPr userDrawn="1"/>
        </p:nvSpPr>
        <p:spPr>
          <a:xfrm>
            <a:off x="11275928" y="-1015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44"/>
          <p:cNvSpPr txBox="1">
            <a:spLocks noGrp="1"/>
          </p:cNvSpPr>
          <p:nvPr>
            <p:ph type="body" idx="1"/>
          </p:nvPr>
        </p:nvSpPr>
        <p:spPr>
          <a:xfrm>
            <a:off x="378069" y="840884"/>
            <a:ext cx="10471639" cy="492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23" name="Google Shape;523;p4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069" y="6113618"/>
            <a:ext cx="420786" cy="42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" name="Google Shape;526;p44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527" name="Google Shape;527;p44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44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44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44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1 Imagem + Texto">
  <p:cSld name="3_1 Imagem + Texto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5"/>
          <p:cNvSpPr>
            <a:spLocks noGrp="1"/>
          </p:cNvSpPr>
          <p:nvPr>
            <p:ph type="pic" idx="2"/>
          </p:nvPr>
        </p:nvSpPr>
        <p:spPr>
          <a:xfrm>
            <a:off x="475980" y="849086"/>
            <a:ext cx="7551739" cy="4732317"/>
          </a:xfrm>
          <a:prstGeom prst="rect">
            <a:avLst/>
          </a:prstGeom>
          <a:noFill/>
          <a:ln>
            <a:noFill/>
          </a:ln>
        </p:spPr>
      </p:sp>
      <p:sp>
        <p:nvSpPr>
          <p:cNvPr id="533" name="Google Shape;533;p45"/>
          <p:cNvSpPr txBox="1">
            <a:spLocks noGrp="1"/>
          </p:cNvSpPr>
          <p:nvPr>
            <p:ph type="body" idx="1"/>
          </p:nvPr>
        </p:nvSpPr>
        <p:spPr>
          <a:xfrm>
            <a:off x="8277815" y="849086"/>
            <a:ext cx="2488375" cy="473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34" name="Google Shape;534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980" y="6113618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5"/>
          <p:cNvSpPr/>
          <p:nvPr/>
        </p:nvSpPr>
        <p:spPr>
          <a:xfrm>
            <a:off x="11275928" y="-1015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7" name="Google Shape;537;p45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5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9" name="Google Shape;539;p45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540" name="Google Shape;540;p45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45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45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45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>
  <p:cSld name="Título + Subtítulo + Tex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1"/>
          </p:nvPr>
        </p:nvSpPr>
        <p:spPr>
          <a:xfrm>
            <a:off x="1323705" y="2209800"/>
            <a:ext cx="8894718" cy="3399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44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2E8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E82E8A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3"/>
          </p:nvPr>
        </p:nvSpPr>
        <p:spPr>
          <a:xfrm>
            <a:off x="1323704" y="1225725"/>
            <a:ext cx="8652319" cy="93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419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A419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5" name="Google Shape;55;p5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5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57" name="Google Shape;57;p5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1" name="Google Shape;6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pa">
  <p:cSld name="1_Capa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6"/>
          <p:cNvPicPr preferRelativeResize="0"/>
          <p:nvPr/>
        </p:nvPicPr>
        <p:blipFill rotWithShape="1">
          <a:blip r:embed="rId2">
            <a:alphaModFix/>
          </a:blip>
          <a:srcRect t="14091" r="29784" b="14253"/>
          <a:stretch/>
        </p:blipFill>
        <p:spPr>
          <a:xfrm>
            <a:off x="40855" y="0"/>
            <a:ext cx="1215114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6"/>
          <p:cNvSpPr/>
          <p:nvPr/>
        </p:nvSpPr>
        <p:spPr>
          <a:xfrm>
            <a:off x="-4862" y="6445"/>
            <a:ext cx="12196862" cy="6851555"/>
          </a:xfrm>
          <a:prstGeom prst="rect">
            <a:avLst/>
          </a:prstGeom>
          <a:solidFill>
            <a:srgbClr val="002E4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799070" y="2573524"/>
            <a:ext cx="7050636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Franklin"/>
              <a:buNone/>
              <a:defRPr sz="6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67" name="Google Shape;6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070" y="466934"/>
            <a:ext cx="2026507" cy="3905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6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69" name="Google Shape;69;p6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3" name="Google Shape;7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17691" y="5949597"/>
            <a:ext cx="622667" cy="622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+ imagem">
  <p:cSld name="Texto + imagem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>
            <a:spLocks noGrp="1"/>
          </p:cNvSpPr>
          <p:nvPr>
            <p:ph type="pic" idx="2"/>
          </p:nvPr>
        </p:nvSpPr>
        <p:spPr>
          <a:xfrm>
            <a:off x="7133968" y="0"/>
            <a:ext cx="5058032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8"/>
          <p:cNvSpPr txBox="1">
            <a:spLocks noGrp="1"/>
          </p:cNvSpPr>
          <p:nvPr>
            <p:ph type="body" idx="1"/>
          </p:nvPr>
        </p:nvSpPr>
        <p:spPr>
          <a:xfrm>
            <a:off x="1358684" y="106867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8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8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8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91" name="Google Shape;91;p8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5" name="Google Shape;9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2639" y="6207325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+ Imagem Grande">
  <p:cSld name="Texto + Imagem Grand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>
            <a:spLocks noGrp="1"/>
          </p:cNvSpPr>
          <p:nvPr>
            <p:ph type="pic" idx="2"/>
          </p:nvPr>
        </p:nvSpPr>
        <p:spPr>
          <a:xfrm>
            <a:off x="-1" y="0"/>
            <a:ext cx="8088924" cy="5943599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8360302" y="593889"/>
            <a:ext cx="356594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/>
          <p:nvPr/>
        </p:nvSpPr>
        <p:spPr>
          <a:xfrm rot="5400000">
            <a:off x="5638800" y="304799"/>
            <a:ext cx="914400" cy="12192002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9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44582" y="6252665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9"/>
          <p:cNvGrpSpPr/>
          <p:nvPr/>
        </p:nvGrpSpPr>
        <p:grpSpPr>
          <a:xfrm rot="5400000">
            <a:off x="6073139" y="746091"/>
            <a:ext cx="45719" cy="12192002"/>
            <a:chOff x="5081482" y="-1015"/>
            <a:chExt cx="74950" cy="6859015"/>
          </a:xfrm>
        </p:grpSpPr>
        <p:sp>
          <p:nvSpPr>
            <p:cNvPr id="103" name="Google Shape;103;p9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9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9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9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7" name="Google Shape;10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5459" y="6186855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+ 2 imagens">
  <p:cSld name="Texto + 2 image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"/>
          <p:cNvSpPr>
            <a:spLocks noGrp="1"/>
          </p:cNvSpPr>
          <p:nvPr>
            <p:ph type="pic" idx="2"/>
          </p:nvPr>
        </p:nvSpPr>
        <p:spPr>
          <a:xfrm>
            <a:off x="6868213" y="971299"/>
            <a:ext cx="5058032" cy="2325815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0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0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13" name="Google Shape;113;p10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0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0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0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10"/>
          <p:cNvSpPr txBox="1">
            <a:spLocks noGrp="1"/>
          </p:cNvSpPr>
          <p:nvPr>
            <p:ph type="body" idx="1"/>
          </p:nvPr>
        </p:nvSpPr>
        <p:spPr>
          <a:xfrm>
            <a:off x="1347589" y="971300"/>
            <a:ext cx="5333493" cy="486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10"/>
          <p:cNvSpPr>
            <a:spLocks noGrp="1"/>
          </p:cNvSpPr>
          <p:nvPr>
            <p:ph type="pic" idx="3"/>
          </p:nvPr>
        </p:nvSpPr>
        <p:spPr>
          <a:xfrm>
            <a:off x="6868213" y="3429000"/>
            <a:ext cx="5058032" cy="2325815"/>
          </a:xfrm>
          <a:prstGeom prst="rect">
            <a:avLst/>
          </a:prstGeom>
          <a:noFill/>
          <a:ln>
            <a:noFill/>
          </a:ln>
        </p:spPr>
      </p:sp>
      <p:pic>
        <p:nvPicPr>
          <p:cNvPr id="119" name="Google Shape;11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xtos + 2 imagens (separadas)">
  <p:cSld name="2 Textos + 2 imagens (separadas)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body" idx="1"/>
          </p:nvPr>
        </p:nvSpPr>
        <p:spPr>
          <a:xfrm>
            <a:off x="1215767" y="519283"/>
            <a:ext cx="5333493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2"/>
          </p:nvPr>
        </p:nvSpPr>
        <p:spPr>
          <a:xfrm>
            <a:off x="6850625" y="3675323"/>
            <a:ext cx="5172337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>
            <a:spLocks noGrp="1"/>
          </p:cNvSpPr>
          <p:nvPr>
            <p:ph type="pic" idx="3"/>
          </p:nvPr>
        </p:nvSpPr>
        <p:spPr>
          <a:xfrm>
            <a:off x="6769004" y="519283"/>
            <a:ext cx="5253957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11"/>
          <p:cNvSpPr>
            <a:spLocks noGrp="1"/>
          </p:cNvSpPr>
          <p:nvPr>
            <p:ph type="pic" idx="4"/>
          </p:nvPr>
        </p:nvSpPr>
        <p:spPr>
          <a:xfrm>
            <a:off x="1215766" y="3675323"/>
            <a:ext cx="5333493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11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1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11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29" name="Google Shape;129;p11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1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1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1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9" r:id="rId19"/>
    <p:sldLayoutId id="2147483671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9" r:id="rId26"/>
    <p:sldLayoutId id="2147483681" r:id="rId27"/>
    <p:sldLayoutId id="2147483682" r:id="rId28"/>
    <p:sldLayoutId id="2147483683" r:id="rId29"/>
    <p:sldLayoutId id="2147483684" r:id="rId30"/>
    <p:sldLayoutId id="2147483685" r:id="rId31"/>
    <p:sldLayoutId id="2147483686" r:id="rId32"/>
    <p:sldLayoutId id="2147483687" r:id="rId33"/>
    <p:sldLayoutId id="2147483688" r:id="rId34"/>
    <p:sldLayoutId id="2147483689" r:id="rId35"/>
    <p:sldLayoutId id="2147483690" r:id="rId36"/>
    <p:sldLayoutId id="2147483691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ecoit.com.br/politica-de-privacidade/" TargetMode="External"/><Relationship Id="rId2" Type="http://schemas.openxmlformats.org/officeDocument/2006/relationships/hyperlink" Target="https://repositorio.ufpe.br/handle/123456789/44836" TargetMode="Externa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7"/>
          <p:cNvSpPr txBox="1">
            <a:spLocks noGrp="1"/>
          </p:cNvSpPr>
          <p:nvPr>
            <p:ph type="title"/>
          </p:nvPr>
        </p:nvSpPr>
        <p:spPr>
          <a:xfrm>
            <a:off x="799070" y="2573524"/>
            <a:ext cx="7050636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Franklin"/>
              <a:buNone/>
            </a:pPr>
            <a:r>
              <a:rPr lang="pt-BR" dirty="0" smtClean="0"/>
              <a:t>Engenharia de Requisitos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94508" y="203574"/>
            <a:ext cx="10471639" cy="669261"/>
          </a:xfrm>
        </p:spPr>
        <p:txBody>
          <a:bodyPr>
            <a:noAutofit/>
          </a:bodyPr>
          <a:lstStyle/>
          <a:p>
            <a:pPr marL="228600" indent="0"/>
            <a:r>
              <a:rPr lang="pt-BR" sz="2400" b="1" dirty="0">
                <a:solidFill>
                  <a:srgbClr val="7030A0"/>
                </a:solidFill>
              </a:rPr>
              <a:t>Requisitos Legais de Privacidade</a:t>
            </a:r>
          </a:p>
        </p:txBody>
      </p:sp>
      <p:sp>
        <p:nvSpPr>
          <p:cNvPr id="3" name="Retângulo 2"/>
          <p:cNvSpPr/>
          <p:nvPr/>
        </p:nvSpPr>
        <p:spPr>
          <a:xfrm>
            <a:off x="1441269" y="1583940"/>
            <a:ext cx="1043286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smtClean="0">
                <a:latin typeface="Libre Franklin" panose="020B0604020202020204" charset="0"/>
              </a:rPr>
              <a:t>Privacidade </a:t>
            </a:r>
            <a:r>
              <a:rPr lang="pt-BR" sz="2000" b="1" dirty="0">
                <a:latin typeface="Libre Franklin" panose="020B0604020202020204" charset="0"/>
              </a:rPr>
              <a:t>sob a perspectiva de </a:t>
            </a:r>
            <a:r>
              <a:rPr lang="pt-BR" sz="2000" b="1" dirty="0" smtClean="0">
                <a:latin typeface="Libre Franklin" panose="020B0604020202020204" charset="0"/>
              </a:rPr>
              <a:t>usabilidade:</a:t>
            </a:r>
          </a:p>
          <a:p>
            <a:endParaRPr lang="pt-BR" sz="2000" dirty="0">
              <a:latin typeface="Libre Franklin" panose="020B0604020202020204" charset="0"/>
            </a:endParaRPr>
          </a:p>
          <a:p>
            <a:r>
              <a:rPr lang="pt-BR" sz="2000" dirty="0" smtClean="0">
                <a:latin typeface="Libre Franklin" panose="020B060402020202020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Concentra-se </a:t>
            </a:r>
            <a:r>
              <a:rPr lang="pt-BR" sz="2000" dirty="0">
                <a:latin typeface="Libre Franklin" panose="020B0604020202020204" charset="0"/>
              </a:rPr>
              <a:t>na avaliação de comportamentos, necessidades e motivações dos usuários através de técnicas de observação e análise de problemas de usabilidade para aplicar em soluções que garantam a privacidade dos usuários.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Essa </a:t>
            </a:r>
            <a:r>
              <a:rPr lang="pt-BR" sz="2000" dirty="0">
                <a:latin typeface="Libre Franklin" panose="020B0604020202020204" charset="0"/>
              </a:rPr>
              <a:t>perspectiva cobre um amplo espectro que inclui estudos centrados nos usuários sobre suas percepções de privacidade, violações de privacidade nas mídias sociais e melhoria da conscientização e comportamentos dos usuários. </a:t>
            </a:r>
          </a:p>
        </p:txBody>
      </p:sp>
    </p:spTree>
    <p:extLst>
      <p:ext uri="{BB962C8B-B14F-4D97-AF65-F5344CB8AC3E}">
        <p14:creationId xmlns:p14="http://schemas.microsoft.com/office/powerpoint/2010/main" val="11167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94508" y="203574"/>
            <a:ext cx="10471639" cy="669261"/>
          </a:xfrm>
        </p:spPr>
        <p:txBody>
          <a:bodyPr>
            <a:noAutofit/>
          </a:bodyPr>
          <a:lstStyle/>
          <a:p>
            <a:pPr marL="228600" indent="0"/>
            <a:r>
              <a:rPr lang="pt-BR" sz="2400" b="1" dirty="0">
                <a:solidFill>
                  <a:srgbClr val="7030A0"/>
                </a:solidFill>
              </a:rPr>
              <a:t>Requisitos Legais de Privacidade</a:t>
            </a:r>
          </a:p>
        </p:txBody>
      </p:sp>
      <p:sp>
        <p:nvSpPr>
          <p:cNvPr id="3" name="Retângulo 2"/>
          <p:cNvSpPr/>
          <p:nvPr/>
        </p:nvSpPr>
        <p:spPr>
          <a:xfrm>
            <a:off x="1428206" y="1871322"/>
            <a:ext cx="1043286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>
                <a:latin typeface="Libre Franklin" panose="020B0604020202020204" charset="0"/>
              </a:rPr>
              <a:t>Ideal que as empresas:</a:t>
            </a:r>
          </a:p>
          <a:p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Reforcem a </a:t>
            </a:r>
            <a:r>
              <a:rPr lang="pt-BR" sz="2000" dirty="0">
                <a:latin typeface="Libre Franklin" panose="020B0604020202020204" charset="0"/>
              </a:rPr>
              <a:t>necessidade de abordagens sistemáticas para especificar requisitos de privacidade, pois muitos profissionais da área não possuem conhecimento e compreensão suficientes sobre conceitos de privacidade.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Os engenheiros </a:t>
            </a:r>
            <a:r>
              <a:rPr lang="pt-BR" sz="2000" dirty="0">
                <a:latin typeface="Libre Franklin" panose="020B0604020202020204" charset="0"/>
              </a:rPr>
              <a:t>de software possuem pouco conhecimento sobre como garantir que sistemas estejam em conformidade com legislações que visam à proteção de dados de </a:t>
            </a:r>
            <a:r>
              <a:rPr lang="pt-BR" sz="2000" dirty="0" smtClean="0">
                <a:latin typeface="Libre Franklin" panose="020B0604020202020204" charset="0"/>
              </a:rPr>
              <a:t>usuários.</a:t>
            </a:r>
            <a:endParaRPr lang="pt-BR" sz="2000" dirty="0">
              <a:latin typeface="Libre Franklin" panose="020B0604020202020204" charset="0"/>
            </a:endParaRPr>
          </a:p>
          <a:p>
            <a:endParaRPr lang="pt-BR" sz="2000" dirty="0">
              <a:latin typeface="Libre Franklin" panose="020B0604020202020204" charset="0"/>
            </a:endParaRPr>
          </a:p>
          <a:p>
            <a:r>
              <a:rPr lang="pt-BR" sz="2000" dirty="0">
                <a:latin typeface="Libre Franklin" panose="020B0604020202020204" charset="0"/>
              </a:rPr>
              <a:t> </a:t>
            </a:r>
          </a:p>
          <a:p>
            <a:r>
              <a:rPr lang="pt-BR" sz="2000" dirty="0">
                <a:latin typeface="Libre Franklin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005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94508" y="268888"/>
            <a:ext cx="10471639" cy="669261"/>
          </a:xfrm>
        </p:spPr>
        <p:txBody>
          <a:bodyPr>
            <a:noAutofit/>
          </a:bodyPr>
          <a:lstStyle/>
          <a:p>
            <a:pPr marL="228600" indent="0"/>
            <a:r>
              <a:rPr lang="pt-BR" sz="2400" b="1" dirty="0">
                <a:solidFill>
                  <a:srgbClr val="7030A0"/>
                </a:solidFill>
              </a:rPr>
              <a:t>Legislações de Privacidade </a:t>
            </a:r>
          </a:p>
        </p:txBody>
      </p:sp>
      <p:sp>
        <p:nvSpPr>
          <p:cNvPr id="4" name="Retângulo 3"/>
          <p:cNvSpPr/>
          <p:nvPr/>
        </p:nvSpPr>
        <p:spPr>
          <a:xfrm>
            <a:off x="1310638" y="1880979"/>
            <a:ext cx="1052430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A proteção da segurança da informação não é uma preocupação recente das empresas.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Antes </a:t>
            </a:r>
            <a:r>
              <a:rPr lang="pt-BR" sz="2000" dirty="0">
                <a:latin typeface="Libre Franklin" panose="020B0604020202020204" charset="0"/>
              </a:rPr>
              <a:t>da criação e vigência de leis e regulamentos de privacidade e proteção de dados, como a </a:t>
            </a:r>
            <a:r>
              <a:rPr lang="pt-BR" sz="2000" dirty="0" smtClean="0">
                <a:latin typeface="Libre Franklin" panose="020B0604020202020204" charset="0"/>
              </a:rPr>
              <a:t>LGPD</a:t>
            </a:r>
            <a:r>
              <a:rPr lang="pt-BR" sz="2000" dirty="0">
                <a:latin typeface="Libre Franklin" panose="020B0604020202020204" charset="0"/>
              </a:rPr>
              <a:t>, algumas normas já haviam sido criadas com o objetivo de implementar a privacidade dos dados e uma gestão de segurança da informação.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Essas </a:t>
            </a:r>
            <a:r>
              <a:rPr lang="pt-BR" sz="2000" dirty="0">
                <a:latin typeface="Libre Franklin" panose="020B0604020202020204" charset="0"/>
              </a:rPr>
              <a:t>medidas podem ser encontradas com a família das Normas Técnicas ABNT NBR ISO </a:t>
            </a:r>
            <a:r>
              <a:rPr lang="pt-BR" sz="2000" dirty="0" smtClean="0">
                <a:latin typeface="Libre Franklin" panose="020B0604020202020204" charset="0"/>
              </a:rPr>
              <a:t>2700.</a:t>
            </a:r>
            <a:endParaRPr lang="pt-BR" sz="2000" dirty="0"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7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94508" y="268888"/>
            <a:ext cx="10471639" cy="669261"/>
          </a:xfrm>
        </p:spPr>
        <p:txBody>
          <a:bodyPr>
            <a:noAutofit/>
          </a:bodyPr>
          <a:lstStyle/>
          <a:p>
            <a:pPr marL="228600" indent="0"/>
            <a:r>
              <a:rPr lang="pt-BR" sz="2400" b="1" dirty="0">
                <a:solidFill>
                  <a:srgbClr val="7030A0"/>
                </a:solidFill>
              </a:rPr>
              <a:t>Legislações de Privacidade </a:t>
            </a:r>
          </a:p>
        </p:txBody>
      </p:sp>
      <p:sp>
        <p:nvSpPr>
          <p:cNvPr id="4" name="Retângulo 3"/>
          <p:cNvSpPr/>
          <p:nvPr/>
        </p:nvSpPr>
        <p:spPr>
          <a:xfrm>
            <a:off x="1310638" y="1880979"/>
            <a:ext cx="1052430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latin typeface="Libre Franklin" panose="020B0604020202020204" charset="0"/>
              </a:rPr>
              <a:t>Lei Geral De Proteção De Dados (LGPD</a:t>
            </a:r>
            <a:r>
              <a:rPr lang="pt-BR" sz="2000" dirty="0">
                <a:latin typeface="Libre Franklin" panose="020B0604020202020204" charset="0"/>
              </a:rPr>
              <a:t>) </a:t>
            </a:r>
            <a:endParaRPr lang="pt-BR" sz="2000" dirty="0" smtClean="0">
              <a:latin typeface="Libre Franklin" panose="020B0604020202020204" charset="0"/>
            </a:endParaRPr>
          </a:p>
          <a:p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 A LGPD serve de eixo para o sistema normativo brasileiro de proteção de dados </a:t>
            </a:r>
            <a:r>
              <a:rPr lang="pt-BR" sz="2000" dirty="0" smtClean="0">
                <a:latin typeface="Libre Franklin" panose="020B0604020202020204" charset="0"/>
              </a:rPr>
              <a:t>pessoais.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A </a:t>
            </a:r>
            <a:r>
              <a:rPr lang="pt-BR" sz="2000" dirty="0">
                <a:latin typeface="Libre Franklin" panose="020B0604020202020204" charset="0"/>
              </a:rPr>
              <a:t>lei determina o que pode e não pode ser feito em relação à coleta de dados no país, prevendo punições para as empresas que desrespeitarem os seus dispositivos.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A </a:t>
            </a:r>
            <a:r>
              <a:rPr lang="pt-BR" sz="2000" dirty="0">
                <a:latin typeface="Libre Franklin" panose="020B0604020202020204" charset="0"/>
              </a:rPr>
              <a:t>LGPD regula as operações de tratamento de dados pessoais realizadas por agentes públicos e privados, ou seja, regula o acesso, coleta, armazenamento, processamento e compartilhamento de dados pessoais.</a:t>
            </a:r>
          </a:p>
        </p:txBody>
      </p:sp>
    </p:spTree>
    <p:extLst>
      <p:ext uri="{BB962C8B-B14F-4D97-AF65-F5344CB8AC3E}">
        <p14:creationId xmlns:p14="http://schemas.microsoft.com/office/powerpoint/2010/main" val="224903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94508" y="268888"/>
            <a:ext cx="10471639" cy="669261"/>
          </a:xfrm>
        </p:spPr>
        <p:txBody>
          <a:bodyPr>
            <a:noAutofit/>
          </a:bodyPr>
          <a:lstStyle/>
          <a:p>
            <a:pPr marL="228600" indent="0"/>
            <a:r>
              <a:rPr lang="pt-BR" sz="2400" b="1" dirty="0">
                <a:solidFill>
                  <a:srgbClr val="7030A0"/>
                </a:solidFill>
              </a:rPr>
              <a:t>Legislações de Privacidade </a:t>
            </a:r>
          </a:p>
        </p:txBody>
      </p:sp>
      <p:sp>
        <p:nvSpPr>
          <p:cNvPr id="4" name="Retângulo 3"/>
          <p:cNvSpPr/>
          <p:nvPr/>
        </p:nvSpPr>
        <p:spPr>
          <a:xfrm>
            <a:off x="1310638" y="1880979"/>
            <a:ext cx="1052430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latin typeface="Libre Franklin" panose="020B0604020202020204" charset="0"/>
              </a:rPr>
              <a:t>Lei Geral De Proteção De Dados (LGPD</a:t>
            </a:r>
            <a:r>
              <a:rPr lang="pt-BR" sz="2000" dirty="0">
                <a:latin typeface="Libre Franklin" panose="020B0604020202020204" charset="0"/>
              </a:rPr>
              <a:t>) </a:t>
            </a:r>
            <a:endParaRPr lang="pt-BR" sz="2000" dirty="0" smtClean="0">
              <a:latin typeface="Libre Franklin" panose="020B0604020202020204" charset="0"/>
            </a:endParaRPr>
          </a:p>
          <a:p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Considerando que a LGPD entrou em vigor recentemente, empresas de diferentes setores e órgãos públicos ainda estão enfrentando desafios para adequarem seus sistemas de software em conformidade com a legislação vigente.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Garantir </a:t>
            </a:r>
            <a:r>
              <a:rPr lang="pt-BR" sz="2000" dirty="0">
                <a:latin typeface="Libre Franklin" panose="020B0604020202020204" charset="0"/>
              </a:rPr>
              <a:t>a conformidade legal visa evitar que sanções administrativas sejam aplicadas pela autoridade nacional de proteção de dados.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As </a:t>
            </a:r>
            <a:r>
              <a:rPr lang="pt-BR" sz="2000" dirty="0">
                <a:latin typeface="Libre Franklin" panose="020B0604020202020204" charset="0"/>
              </a:rPr>
              <a:t>infrações à LGPD vão desde advertência até a imposição de sanções de natureza pecuniária que pode chegar a 2% do faturamento da empresa, limitada a R$50 milhões por infração. </a:t>
            </a:r>
          </a:p>
        </p:txBody>
      </p:sp>
    </p:spTree>
    <p:extLst>
      <p:ext uri="{BB962C8B-B14F-4D97-AF65-F5344CB8AC3E}">
        <p14:creationId xmlns:p14="http://schemas.microsoft.com/office/powerpoint/2010/main" val="358815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29193" y="151323"/>
            <a:ext cx="10471639" cy="669261"/>
          </a:xfrm>
        </p:spPr>
        <p:txBody>
          <a:bodyPr>
            <a:noAutofit/>
          </a:bodyPr>
          <a:lstStyle/>
          <a:p>
            <a:pPr marL="228600" indent="0"/>
            <a:r>
              <a:rPr lang="pt-BR" sz="2400" b="1" dirty="0">
                <a:solidFill>
                  <a:srgbClr val="7030A0"/>
                </a:solidFill>
              </a:rPr>
              <a:t>ABNT NBR ISO 27701:2019 </a:t>
            </a:r>
            <a:endParaRPr lang="pt-BR" sz="2400" dirty="0">
              <a:solidFill>
                <a:srgbClr val="7030A0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245326" y="1991920"/>
            <a:ext cx="1064187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A proteção da privacidade no contexto do tratamento de dados pessoais é uma necessidade da sociedade, bem como um tópico da Lei Geral de Proteção de Dados.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A </a:t>
            </a:r>
            <a:r>
              <a:rPr lang="pt-BR" sz="2000" dirty="0">
                <a:latin typeface="Libre Franklin" panose="020B0604020202020204" charset="0"/>
              </a:rPr>
              <a:t>Norma Técnica ABNT NBR ISO/IEC 27701:2019 foi criada com a proposta de ser uma extensão das normas NBR ISO/IEC 27001 e NBR ISO/IEC 27002 para gestão da privacidade da informação, com requisitos e </a:t>
            </a:r>
            <a:r>
              <a:rPr lang="pt-BR" sz="2000" dirty="0" smtClean="0">
                <a:latin typeface="Libre Franklin" panose="020B0604020202020204" charset="0"/>
              </a:rPr>
              <a:t>diretrizes.</a:t>
            </a:r>
            <a:endParaRPr lang="pt-BR" sz="2000" dirty="0"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77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29193" y="151323"/>
            <a:ext cx="10471639" cy="669261"/>
          </a:xfrm>
        </p:spPr>
        <p:txBody>
          <a:bodyPr>
            <a:noAutofit/>
          </a:bodyPr>
          <a:lstStyle/>
          <a:p>
            <a:pPr marL="228600" indent="0"/>
            <a:r>
              <a:rPr lang="pt-BR" sz="2400" b="1" dirty="0">
                <a:solidFill>
                  <a:srgbClr val="7030A0"/>
                </a:solidFill>
              </a:rPr>
              <a:t>ABNT NBR ISO 27701:2019 </a:t>
            </a:r>
            <a:endParaRPr lang="pt-BR" sz="2400" dirty="0">
              <a:solidFill>
                <a:srgbClr val="7030A0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258389" y="1991920"/>
            <a:ext cx="1064187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A </a:t>
            </a:r>
            <a:r>
              <a:rPr lang="pt-BR" sz="2000" b="1" dirty="0">
                <a:solidFill>
                  <a:srgbClr val="7030A0"/>
                </a:solidFill>
                <a:latin typeface="Libre Franklin" panose="020B0604020202020204" charset="0"/>
              </a:rPr>
              <a:t>Norma Técnica 27001 </a:t>
            </a:r>
            <a:r>
              <a:rPr lang="pt-BR" sz="2000" dirty="0">
                <a:latin typeface="Libre Franklin" panose="020B0604020202020204" charset="0"/>
              </a:rPr>
              <a:t>tem o objetivo de garantir a confidencialidade, integridade e disponibilidade de um sistema de </a:t>
            </a:r>
            <a:r>
              <a:rPr lang="pt-BR" sz="2000" dirty="0" smtClean="0">
                <a:latin typeface="Libre Franklin" panose="020B0604020202020204" charset="0"/>
              </a:rPr>
              <a:t>segurança.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Significa que </a:t>
            </a:r>
            <a:r>
              <a:rPr lang="pt-BR" sz="2000" dirty="0">
                <a:latin typeface="Libre Franklin" panose="020B0604020202020204" charset="0"/>
              </a:rPr>
              <a:t>a proteção da informação se faz necessário para qualquer tipo de organização que tem o objetivo de definir especificamente os requisitos de privacidade e prover um modelo para estabelecer, implementar, manter e melhorar continuamente um sistema de gestão de segurança da </a:t>
            </a:r>
            <a:r>
              <a:rPr lang="pt-BR" sz="2000" dirty="0" smtClean="0">
                <a:latin typeface="Libre Franklin" panose="020B0604020202020204" charset="0"/>
              </a:rPr>
              <a:t>informação.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A </a:t>
            </a:r>
            <a:r>
              <a:rPr lang="pt-BR" sz="2000" b="1" dirty="0">
                <a:solidFill>
                  <a:srgbClr val="7030A0"/>
                </a:solidFill>
                <a:latin typeface="Libre Franklin" panose="020B0604020202020204" charset="0"/>
              </a:rPr>
              <a:t>Norma Técnica 27002 </a:t>
            </a:r>
            <a:r>
              <a:rPr lang="pt-BR" sz="2000" dirty="0">
                <a:latin typeface="Libre Franklin" panose="020B0604020202020204" charset="0"/>
              </a:rPr>
              <a:t>trata de uma norma estrutural de gestão de segurança da informação que define o catálogo de controles, com o objetivo de orientar quais elementos devem ser considerados essenciais para garantir a conformidade da privacidade de dados.</a:t>
            </a:r>
          </a:p>
        </p:txBody>
      </p:sp>
    </p:spTree>
    <p:extLst>
      <p:ext uri="{BB962C8B-B14F-4D97-AF65-F5344CB8AC3E}">
        <p14:creationId xmlns:p14="http://schemas.microsoft.com/office/powerpoint/2010/main" val="178833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29193" y="151323"/>
            <a:ext cx="10471639" cy="669261"/>
          </a:xfrm>
        </p:spPr>
        <p:txBody>
          <a:bodyPr>
            <a:noAutofit/>
          </a:bodyPr>
          <a:lstStyle/>
          <a:p>
            <a:pPr marL="228600" indent="0"/>
            <a:r>
              <a:rPr lang="pt-BR" sz="2400" b="1" dirty="0" smtClean="0">
                <a:solidFill>
                  <a:srgbClr val="7030A0"/>
                </a:solidFill>
              </a:rPr>
              <a:t>Materiais de Leitura</a:t>
            </a:r>
            <a:endParaRPr lang="pt-BR" sz="2400" dirty="0">
              <a:solidFill>
                <a:srgbClr val="7030A0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258389" y="1991920"/>
            <a:ext cx="1064187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err="1">
                <a:latin typeface="Libre Franklin" panose="020B0604020202020204" charset="0"/>
              </a:rPr>
              <a:t>chrome-extension</a:t>
            </a:r>
            <a:r>
              <a:rPr lang="pt-BR" sz="2000" dirty="0">
                <a:latin typeface="Libre Franklin" panose="020B0604020202020204" charset="0"/>
              </a:rPr>
              <a:t>://</a:t>
            </a:r>
            <a:r>
              <a:rPr lang="pt-BR" sz="2000" dirty="0" err="1">
                <a:latin typeface="Libre Franklin" panose="020B0604020202020204" charset="0"/>
              </a:rPr>
              <a:t>oemmndcbldboiebfnladdacbdfmadadm</a:t>
            </a:r>
            <a:r>
              <a:rPr lang="pt-BR" sz="2000" dirty="0">
                <a:latin typeface="Libre Franklin" panose="020B0604020202020204" charset="0"/>
              </a:rPr>
              <a:t>/http://</a:t>
            </a:r>
            <a:r>
              <a:rPr lang="pt-BR" sz="2000" dirty="0" smtClean="0">
                <a:latin typeface="Libre Franklin" panose="020B0604020202020204" charset="0"/>
              </a:rPr>
              <a:t>wer.inf.puc-rio.br/WERpapers/artigos/artigos_WER21/WER_2021_paper_31.pdf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  <a:hlinkClick r:id="rId2"/>
              </a:rPr>
              <a:t>https://</a:t>
            </a:r>
            <a:r>
              <a:rPr lang="pt-BR" sz="2000" dirty="0" smtClean="0">
                <a:latin typeface="Libre Franklin" panose="020B0604020202020204" charset="0"/>
                <a:hlinkClick r:id="rId2"/>
              </a:rPr>
              <a:t>repositorio.ufpe.br/handle/123456789/44836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err="1">
                <a:latin typeface="Libre Franklin" panose="020B0604020202020204" charset="0"/>
              </a:rPr>
              <a:t>chrome-extension</a:t>
            </a:r>
            <a:r>
              <a:rPr lang="pt-BR" sz="2000" dirty="0">
                <a:latin typeface="Libre Franklin" panose="020B0604020202020204" charset="0"/>
              </a:rPr>
              <a:t>://</a:t>
            </a:r>
            <a:r>
              <a:rPr lang="pt-BR" sz="2000" dirty="0" err="1">
                <a:latin typeface="Libre Franklin" panose="020B0604020202020204" charset="0"/>
              </a:rPr>
              <a:t>oemmndcbldboiebfnladdacbdfmadadm</a:t>
            </a:r>
            <a:r>
              <a:rPr lang="pt-BR" sz="2000" dirty="0">
                <a:latin typeface="Libre Franklin" panose="020B0604020202020204" charset="0"/>
              </a:rPr>
              <a:t>/https://</a:t>
            </a:r>
            <a:r>
              <a:rPr lang="pt-BR" sz="2000" dirty="0" smtClean="0">
                <a:latin typeface="Libre Franklin" panose="020B0604020202020204" charset="0"/>
              </a:rPr>
              <a:t>www.gov.br/governodigital/pt-br/seguranca-e-protecao-de-dados/guias/guia_requisitos_obrigacoes.pdf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Libre Franklin" panose="020B0604020202020204" charset="0"/>
                <a:hlinkClick r:id="rId3"/>
              </a:rPr>
              <a:t>https://</a:t>
            </a:r>
            <a:r>
              <a:rPr lang="pt-BR" sz="2000">
                <a:latin typeface="Libre Franklin" panose="020B0604020202020204" charset="0"/>
                <a:hlinkClick r:id="rId3"/>
              </a:rPr>
              <a:t>blog.ecoit.com.br/politica-de-privacidade</a:t>
            </a:r>
            <a:r>
              <a:rPr lang="pt-BR" sz="2000" smtClean="0">
                <a:latin typeface="Libre Franklin" panose="020B0604020202020204" charset="0"/>
                <a:hlinkClick r:id="rId3"/>
              </a:rPr>
              <a:t>/</a:t>
            </a:r>
            <a:r>
              <a:rPr lang="pt-BR" sz="2000" smtClean="0">
                <a:latin typeface="Libre Franklin" panose="020B0604020202020204" charset="0"/>
              </a:rPr>
              <a:t>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87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60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otos grátis de Empre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0"/>
            <a:ext cx="85692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5" name="Google Shape;555;p48"/>
          <p:cNvSpPr txBox="1">
            <a:spLocks noGrp="1"/>
          </p:cNvSpPr>
          <p:nvPr>
            <p:ph type="ctrTitle"/>
          </p:nvPr>
        </p:nvSpPr>
        <p:spPr>
          <a:xfrm>
            <a:off x="248195" y="2584911"/>
            <a:ext cx="4476206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pt-BR" dirty="0"/>
              <a:t>Especificação de Requisitos de Privacidade em Conformidade com a LGPD</a:t>
            </a:r>
          </a:p>
        </p:txBody>
      </p:sp>
      <p:sp>
        <p:nvSpPr>
          <p:cNvPr id="556" name="Google Shape;556;p48"/>
          <p:cNvSpPr txBox="1">
            <a:spLocks noGrp="1"/>
          </p:cNvSpPr>
          <p:nvPr>
            <p:ph type="body" idx="1"/>
          </p:nvPr>
        </p:nvSpPr>
        <p:spPr>
          <a:xfrm>
            <a:off x="477814" y="5664748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t-BR" dirty="0" smtClean="0"/>
              <a:t>Esp. Janaina Freitas</a:t>
            </a:r>
            <a:endParaRPr dirty="0"/>
          </a:p>
        </p:txBody>
      </p:sp>
      <p:sp>
        <p:nvSpPr>
          <p:cNvPr id="557" name="Google Shape;557;p48"/>
          <p:cNvSpPr>
            <a:spLocks noGrp="1"/>
          </p:cNvSpPr>
          <p:nvPr>
            <p:ph type="pic" idx="2"/>
          </p:nvPr>
        </p:nvSpPr>
        <p:spPr>
          <a:xfrm>
            <a:off x="5408022" y="0"/>
            <a:ext cx="6783977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9"/>
          <p:cNvSpPr txBox="1">
            <a:spLocks noGrp="1"/>
          </p:cNvSpPr>
          <p:nvPr>
            <p:ph type="title"/>
          </p:nvPr>
        </p:nvSpPr>
        <p:spPr>
          <a:xfrm>
            <a:off x="3752669" y="1294364"/>
            <a:ext cx="8043091" cy="3107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200"/>
            </a:pPr>
            <a:r>
              <a:rPr lang="pt-BR" sz="2800" dirty="0"/>
              <a:t>Requisitos são elementos que têm um ciclo de vida bem definido. </a:t>
            </a:r>
            <a:r>
              <a:rPr lang="pt-BR" sz="2800" dirty="0" smtClean="0"/>
              <a:t/>
            </a:r>
            <a:br>
              <a:rPr lang="pt-BR" sz="2800" dirty="0" smtClean="0"/>
            </a:br>
            <a:r>
              <a:rPr lang="pt-BR" sz="2800" dirty="0" smtClean="0"/>
              <a:t>Eles nascem, são </a:t>
            </a:r>
            <a:r>
              <a:rPr lang="pt-BR" sz="2800" dirty="0"/>
              <a:t>analisados, especificados, validados e então seguem para o desenvolvimento, em que serão codificados, testados e entregues na forma de um produto de software. </a:t>
            </a:r>
            <a:r>
              <a:rPr lang="pt-BR" sz="2800" dirty="0" smtClean="0"/>
              <a:t/>
            </a:r>
            <a:br>
              <a:rPr lang="pt-BR" sz="2800" dirty="0" smtClean="0"/>
            </a:br>
            <a:r>
              <a:rPr lang="pt-BR" sz="2800" dirty="0" smtClean="0"/>
              <a:t>A </a:t>
            </a:r>
            <a:r>
              <a:rPr lang="pt-BR" sz="2800" dirty="0"/>
              <a:t>partir da sua entrega, o requisito passa a viver para sempre dentro do produto, até que alguma solicitação de mudança o elimine ou </a:t>
            </a:r>
            <a:r>
              <a:rPr lang="pt-BR" sz="2800" dirty="0" smtClean="0"/>
              <a:t>modifique</a:t>
            </a:r>
            <a:endParaRPr sz="2800" dirty="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" name="Google Shape;564;p4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pt-BR" dirty="0" smtClean="0"/>
              <a:t>Sheila  </a:t>
            </a:r>
            <a:r>
              <a:rPr lang="pt-BR" sz="1600" dirty="0" err="1" smtClean="0"/>
              <a:t>Reineh</a:t>
            </a: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0"/>
          <p:cNvSpPr txBox="1">
            <a:spLocks noGrp="1"/>
          </p:cNvSpPr>
          <p:nvPr>
            <p:ph type="body" idx="1"/>
          </p:nvPr>
        </p:nvSpPr>
        <p:spPr>
          <a:xfrm>
            <a:off x="1323704" y="2280198"/>
            <a:ext cx="8894718" cy="3399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pt-BR" b="1" dirty="0" smtClean="0"/>
              <a:t>Requisitos Legais de Privacidade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pt-BR" b="1" dirty="0" smtClean="0"/>
              <a:t>Legislações de Privacidade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pt-BR" b="1" dirty="0" smtClean="0"/>
              <a:t>ABNT NBR ISO 27701:2019 </a:t>
            </a:r>
            <a:endParaRPr lang="pt-BR" dirty="0"/>
          </a:p>
        </p:txBody>
      </p:sp>
      <p:sp>
        <p:nvSpPr>
          <p:cNvPr id="572" name="Google Shape;572;p50"/>
          <p:cNvSpPr txBox="1">
            <a:spLocks noGrp="1"/>
          </p:cNvSpPr>
          <p:nvPr>
            <p:ph type="body" idx="3"/>
          </p:nvPr>
        </p:nvSpPr>
        <p:spPr>
          <a:xfrm>
            <a:off x="1206138" y="337451"/>
            <a:ext cx="10236925" cy="93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b="1" dirty="0"/>
              <a:t>Especificação de Requisitos de Privacidade em Conformidade com a LGPD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94508" y="203574"/>
            <a:ext cx="10471639" cy="669261"/>
          </a:xfrm>
        </p:spPr>
        <p:txBody>
          <a:bodyPr>
            <a:noAutofit/>
          </a:bodyPr>
          <a:lstStyle/>
          <a:p>
            <a:pPr marL="228600" indent="0"/>
            <a:r>
              <a:rPr lang="pt-BR" sz="2400" b="1" dirty="0">
                <a:solidFill>
                  <a:srgbClr val="7030A0"/>
                </a:solidFill>
              </a:rPr>
              <a:t>Requisitos Legais de Privacidade</a:t>
            </a:r>
          </a:p>
        </p:txBody>
      </p:sp>
      <p:sp>
        <p:nvSpPr>
          <p:cNvPr id="2" name="Retângulo 1"/>
          <p:cNvSpPr/>
          <p:nvPr/>
        </p:nvSpPr>
        <p:spPr>
          <a:xfrm>
            <a:off x="1206136" y="1668755"/>
            <a:ext cx="1073331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Privacidade é um conceito amplamente investigado em diferentes áreas, tais como, direito, filosofia e sociologia.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Recentemente</a:t>
            </a:r>
            <a:r>
              <a:rPr lang="pt-BR" sz="2000" dirty="0">
                <a:latin typeface="Libre Franklin" panose="020B0604020202020204" charset="0"/>
              </a:rPr>
              <a:t>, privacidade tem sido um tema de crescente interesse da comunidade de engenharia de requisitos.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Requisitos </a:t>
            </a:r>
            <a:r>
              <a:rPr lang="pt-BR" sz="2000" dirty="0">
                <a:latin typeface="Libre Franklin" panose="020B0604020202020204" charset="0"/>
              </a:rPr>
              <a:t>de privacidade são difíceis de quantificar e especificar com </a:t>
            </a:r>
            <a:r>
              <a:rPr lang="pt-BR" sz="2000" dirty="0" smtClean="0">
                <a:latin typeface="Libre Franklin" panose="020B0604020202020204" charset="0"/>
              </a:rPr>
              <a:t>precisão.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Engenheiros </a:t>
            </a:r>
            <a:r>
              <a:rPr lang="pt-BR" sz="2000" dirty="0">
                <a:latin typeface="Libre Franklin" panose="020B0604020202020204" charset="0"/>
              </a:rPr>
              <a:t>de software estão habituados a pensar em termos de modelos de dados e </a:t>
            </a:r>
            <a:r>
              <a:rPr lang="pt-BR" sz="2000" dirty="0" smtClean="0">
                <a:latin typeface="Libre Franklin" panose="020B0604020202020204" charset="0"/>
              </a:rPr>
              <a:t>arquiteturas e se </a:t>
            </a:r>
            <a:r>
              <a:rPr lang="pt-BR" sz="2000" dirty="0">
                <a:latin typeface="Libre Franklin" panose="020B0604020202020204" charset="0"/>
              </a:rPr>
              <a:t>sentem perdidos para traduzir questões regulatórias nas suas atividades de desenvolvimento. </a:t>
            </a:r>
          </a:p>
        </p:txBody>
      </p:sp>
    </p:spTree>
    <p:extLst>
      <p:ext uri="{BB962C8B-B14F-4D97-AF65-F5344CB8AC3E}">
        <p14:creationId xmlns:p14="http://schemas.microsoft.com/office/powerpoint/2010/main" val="18342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94508" y="203574"/>
            <a:ext cx="10471639" cy="669261"/>
          </a:xfrm>
        </p:spPr>
        <p:txBody>
          <a:bodyPr>
            <a:noAutofit/>
          </a:bodyPr>
          <a:lstStyle/>
          <a:p>
            <a:pPr marL="228600" indent="0"/>
            <a:r>
              <a:rPr lang="pt-BR" sz="2400" b="1" dirty="0">
                <a:solidFill>
                  <a:srgbClr val="7030A0"/>
                </a:solidFill>
              </a:rPr>
              <a:t>Requisitos Legais de Privacidade</a:t>
            </a:r>
          </a:p>
        </p:txBody>
      </p:sp>
      <p:sp>
        <p:nvSpPr>
          <p:cNvPr id="3" name="Retângulo 2"/>
          <p:cNvSpPr/>
          <p:nvPr/>
        </p:nvSpPr>
        <p:spPr>
          <a:xfrm>
            <a:off x="1349829" y="1632785"/>
            <a:ext cx="1058962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Privacidade </a:t>
            </a:r>
            <a:r>
              <a:rPr lang="pt-BR" sz="2000" dirty="0">
                <a:latin typeface="Libre Franklin" panose="020B0604020202020204" charset="0"/>
              </a:rPr>
              <a:t>é o direito em determinar quando, como e em que condições é permitido compartilhar informações pessoais e transmitir tais informações para terceiros.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 smtClean="0">
                <a:latin typeface="Libre Franklin" panose="020B0604020202020204" charset="0"/>
              </a:rPr>
              <a:t>Requisitos </a:t>
            </a:r>
            <a:r>
              <a:rPr lang="pt-BR" sz="2000" b="1" dirty="0">
                <a:latin typeface="Libre Franklin" panose="020B0604020202020204" charset="0"/>
              </a:rPr>
              <a:t>de privacidade </a:t>
            </a:r>
            <a:r>
              <a:rPr lang="pt-BR" sz="2000" dirty="0">
                <a:latin typeface="Libre Franklin" panose="020B0604020202020204" charset="0"/>
              </a:rPr>
              <a:t>podem ser classificados em quatro categorias de acordo com a compreensão sobre a natureza e a perspectiva do usuário, são elas</a:t>
            </a:r>
            <a:r>
              <a:rPr lang="pt-BR" sz="2000" dirty="0" smtClean="0">
                <a:latin typeface="Libre Franklin" panose="020B0604020202020204" charset="0"/>
              </a:rPr>
              <a:t>:. </a:t>
            </a:r>
            <a:endParaRPr lang="pt-BR" sz="2000" dirty="0">
              <a:latin typeface="Libre Franklin" panose="020B060402020202020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836527" y="3647994"/>
            <a:ext cx="289053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chemeClr val="tx1"/>
                </a:solidFill>
                <a:latin typeface="Libre Franklin" panose="020B0604020202020204" charset="0"/>
              </a:rPr>
              <a:t>Conformidade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chemeClr val="tx1"/>
                </a:solidFill>
                <a:latin typeface="Libre Franklin" panose="020B0604020202020204" charset="0"/>
              </a:rPr>
              <a:t>Controle </a:t>
            </a:r>
            <a:r>
              <a:rPr lang="pt-BR" sz="2000" b="1" dirty="0">
                <a:solidFill>
                  <a:schemeClr val="tx1"/>
                </a:solidFill>
                <a:latin typeface="Libre Franklin" panose="020B0604020202020204" charset="0"/>
              </a:rPr>
              <a:t>de </a:t>
            </a:r>
            <a:r>
              <a:rPr lang="pt-BR" sz="2000" b="1" dirty="0" smtClean="0">
                <a:solidFill>
                  <a:schemeClr val="tx1"/>
                </a:solidFill>
                <a:latin typeface="Libre Franklin" panose="020B0604020202020204" charset="0"/>
              </a:rPr>
              <a:t>acesso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1"/>
                </a:solidFill>
                <a:latin typeface="Libre Franklin" panose="020B0604020202020204" charset="0"/>
              </a:rPr>
              <a:t>V</a:t>
            </a:r>
            <a:r>
              <a:rPr lang="pt-BR" sz="2000" b="1" dirty="0" smtClean="0">
                <a:solidFill>
                  <a:schemeClr val="tx1"/>
                </a:solidFill>
                <a:latin typeface="Libre Franklin" panose="020B0604020202020204" charset="0"/>
              </a:rPr>
              <a:t>erificação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1"/>
                </a:solidFill>
                <a:latin typeface="Libre Franklin" panose="020B0604020202020204" charset="0"/>
              </a:rPr>
              <a:t>U</a:t>
            </a:r>
            <a:r>
              <a:rPr lang="pt-BR" sz="2000" b="1" dirty="0" smtClean="0">
                <a:solidFill>
                  <a:schemeClr val="tx1"/>
                </a:solidFill>
                <a:latin typeface="Libre Franklin" panose="020B0604020202020204" charset="0"/>
              </a:rPr>
              <a:t>sabilidade</a:t>
            </a:r>
            <a:endParaRPr lang="pt-BR" sz="2000" b="1" dirty="0">
              <a:solidFill>
                <a:schemeClr val="tx1"/>
              </a:solidFill>
            </a:endParaRPr>
          </a:p>
        </p:txBody>
      </p:sp>
      <p:sp>
        <p:nvSpPr>
          <p:cNvPr id="5" name="Seta Dobrada 4"/>
          <p:cNvSpPr/>
          <p:nvPr/>
        </p:nvSpPr>
        <p:spPr>
          <a:xfrm flipV="1">
            <a:off x="1854925" y="3285899"/>
            <a:ext cx="1711235" cy="1390604"/>
          </a:xfrm>
          <a:prstGeom prst="ben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47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94508" y="203574"/>
            <a:ext cx="10471639" cy="669261"/>
          </a:xfrm>
        </p:spPr>
        <p:txBody>
          <a:bodyPr>
            <a:noAutofit/>
          </a:bodyPr>
          <a:lstStyle/>
          <a:p>
            <a:pPr marL="228600" indent="0"/>
            <a:r>
              <a:rPr lang="pt-BR" sz="2400" b="1" dirty="0">
                <a:solidFill>
                  <a:srgbClr val="7030A0"/>
                </a:solidFill>
              </a:rPr>
              <a:t>Requisitos Legais de Privacidade</a:t>
            </a:r>
          </a:p>
        </p:txBody>
      </p:sp>
      <p:sp>
        <p:nvSpPr>
          <p:cNvPr id="2" name="Retângulo 1"/>
          <p:cNvSpPr/>
          <p:nvPr/>
        </p:nvSpPr>
        <p:spPr>
          <a:xfrm>
            <a:off x="1310639" y="1515219"/>
            <a:ext cx="105896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smtClean="0">
                <a:latin typeface="Libre Franklin" panose="020B0604020202020204" charset="0"/>
              </a:rPr>
              <a:t>Privacidade </a:t>
            </a:r>
            <a:r>
              <a:rPr lang="pt-BR" sz="2000" b="1" dirty="0">
                <a:latin typeface="Libre Franklin" panose="020B0604020202020204" charset="0"/>
              </a:rPr>
              <a:t>na perspectiva de </a:t>
            </a:r>
            <a:r>
              <a:rPr lang="pt-BR" sz="2000" b="1" dirty="0" smtClean="0">
                <a:latin typeface="Libre Franklin" panose="020B0604020202020204" charset="0"/>
              </a:rPr>
              <a:t>conformidade</a:t>
            </a:r>
            <a:r>
              <a:rPr lang="pt-BR" sz="2000" dirty="0" smtClean="0">
                <a:latin typeface="Libre Franklin" panose="020B060402020202020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Opera </a:t>
            </a:r>
            <a:r>
              <a:rPr lang="pt-BR" sz="2000" dirty="0">
                <a:latin typeface="Libre Franklin" panose="020B0604020202020204" charset="0"/>
              </a:rPr>
              <a:t>com base em requisitos de privacidade decorrentes da legislação de proteção de dados, tendo como foco a obtenção e análise de requisitos necessários para desenvolver sistemas.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O </a:t>
            </a:r>
            <a:r>
              <a:rPr lang="pt-BR" sz="2000" dirty="0">
                <a:latin typeface="Libre Franklin" panose="020B0604020202020204" charset="0"/>
              </a:rPr>
              <a:t>foco dessa visão é a obtenção e análise de requisitos necessários para desenvolver sistemas de software.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Essa </a:t>
            </a:r>
            <a:r>
              <a:rPr lang="pt-BR" sz="2000" dirty="0">
                <a:latin typeface="Libre Franklin" panose="020B0604020202020204" charset="0"/>
              </a:rPr>
              <a:t>perspectiva faz o uso de referenciais teóricos fornecidos por juristas e estruturas de padrões de segurança e privacidade para eliciar requisitos de privacidade</a:t>
            </a:r>
          </a:p>
        </p:txBody>
      </p:sp>
    </p:spTree>
    <p:extLst>
      <p:ext uri="{BB962C8B-B14F-4D97-AF65-F5344CB8AC3E}">
        <p14:creationId xmlns:p14="http://schemas.microsoft.com/office/powerpoint/2010/main" val="23630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94508" y="203574"/>
            <a:ext cx="10471639" cy="669261"/>
          </a:xfrm>
        </p:spPr>
        <p:txBody>
          <a:bodyPr>
            <a:noAutofit/>
          </a:bodyPr>
          <a:lstStyle/>
          <a:p>
            <a:pPr marL="228600" indent="0"/>
            <a:r>
              <a:rPr lang="pt-BR" sz="2400" b="1" dirty="0">
                <a:solidFill>
                  <a:srgbClr val="7030A0"/>
                </a:solidFill>
              </a:rPr>
              <a:t>Requisitos Legais de Privacidade</a:t>
            </a:r>
          </a:p>
        </p:txBody>
      </p:sp>
      <p:sp>
        <p:nvSpPr>
          <p:cNvPr id="2" name="Retângulo 1"/>
          <p:cNvSpPr/>
          <p:nvPr/>
        </p:nvSpPr>
        <p:spPr>
          <a:xfrm>
            <a:off x="1310639" y="1515219"/>
            <a:ext cx="1058962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latin typeface="Libre Franklin" panose="020B0604020202020204" charset="0"/>
              </a:rPr>
              <a:t>A privacidade na perspectiva do controle de </a:t>
            </a:r>
            <a:r>
              <a:rPr lang="pt-BR" sz="2000" b="1" dirty="0" smtClean="0">
                <a:latin typeface="Libre Franklin" panose="020B0604020202020204" charset="0"/>
              </a:rPr>
              <a:t>acesso:</a:t>
            </a:r>
          </a:p>
          <a:p>
            <a:endParaRPr lang="pt-BR" sz="2000" b="1" dirty="0" smtClean="0">
              <a:latin typeface="Libre Franklin" panose="020B0604020202020204" charset="0"/>
            </a:endParaRPr>
          </a:p>
          <a:p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Conhecida </a:t>
            </a:r>
            <a:r>
              <a:rPr lang="pt-BR" sz="2000" dirty="0">
                <a:latin typeface="Libre Franklin" panose="020B0604020202020204" charset="0"/>
              </a:rPr>
              <a:t>por ser uma tarefa difícil e problemática para usuários em diversas áreas de segurança, como autenticação, autorização etc.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Essa </a:t>
            </a:r>
            <a:r>
              <a:rPr lang="pt-BR" sz="2000" dirty="0">
                <a:latin typeface="Libre Franklin" panose="020B0604020202020204" charset="0"/>
              </a:rPr>
              <a:t>categoria foca na definição de mecanismos de controle de acesso em relação às informações divulgadas ao usuário</a:t>
            </a:r>
          </a:p>
        </p:txBody>
      </p:sp>
    </p:spTree>
    <p:extLst>
      <p:ext uri="{BB962C8B-B14F-4D97-AF65-F5344CB8AC3E}">
        <p14:creationId xmlns:p14="http://schemas.microsoft.com/office/powerpoint/2010/main" val="169370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94508" y="203574"/>
            <a:ext cx="10471639" cy="669261"/>
          </a:xfrm>
        </p:spPr>
        <p:txBody>
          <a:bodyPr>
            <a:noAutofit/>
          </a:bodyPr>
          <a:lstStyle/>
          <a:p>
            <a:pPr marL="228600" indent="0"/>
            <a:r>
              <a:rPr lang="pt-BR" sz="2400" b="1" dirty="0">
                <a:solidFill>
                  <a:srgbClr val="7030A0"/>
                </a:solidFill>
              </a:rPr>
              <a:t>Requisitos Legais de Privacidade</a:t>
            </a:r>
          </a:p>
        </p:txBody>
      </p:sp>
      <p:sp>
        <p:nvSpPr>
          <p:cNvPr id="3" name="Retângulo 2"/>
          <p:cNvSpPr/>
          <p:nvPr/>
        </p:nvSpPr>
        <p:spPr>
          <a:xfrm>
            <a:off x="1284515" y="1832135"/>
            <a:ext cx="106418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smtClean="0">
                <a:latin typeface="Libre Franklin" panose="020B0604020202020204" charset="0"/>
              </a:rPr>
              <a:t>Privacidade </a:t>
            </a:r>
            <a:r>
              <a:rPr lang="pt-BR" sz="2000" b="1" dirty="0">
                <a:latin typeface="Libre Franklin" panose="020B0604020202020204" charset="0"/>
              </a:rPr>
              <a:t>na perspectiva de verificação e correção de sistemas de </a:t>
            </a:r>
            <a:r>
              <a:rPr lang="pt-BR" sz="2000" b="1" dirty="0" smtClean="0">
                <a:latin typeface="Libre Franklin" panose="020B0604020202020204" charset="0"/>
              </a:rPr>
              <a:t>software:</a:t>
            </a:r>
          </a:p>
          <a:p>
            <a:endParaRPr lang="pt-BR" sz="2000" dirty="0" smtClean="0">
              <a:latin typeface="Libre Franklin" panose="020B0604020202020204" charset="0"/>
            </a:endParaRPr>
          </a:p>
          <a:p>
            <a:endParaRPr lang="pt-BR" sz="2000" dirty="0" smtClean="0">
              <a:latin typeface="Libre Franklin" panose="020B0604020202020204" charset="0"/>
            </a:endParaRPr>
          </a:p>
          <a:p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Objetivo é a </a:t>
            </a:r>
            <a:r>
              <a:rPr lang="pt-BR" sz="2000" dirty="0">
                <a:latin typeface="Libre Franklin" panose="020B0604020202020204" charset="0"/>
              </a:rPr>
              <a:t>aplicação de métodos formais para verificação de requisitos de segurança e privacidade a fim de aumentar a confiabilidade dos sistemas de software.  </a:t>
            </a:r>
          </a:p>
        </p:txBody>
      </p:sp>
    </p:spTree>
    <p:extLst>
      <p:ext uri="{BB962C8B-B14F-4D97-AF65-F5344CB8AC3E}">
        <p14:creationId xmlns:p14="http://schemas.microsoft.com/office/powerpoint/2010/main" val="396158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</TotalTime>
  <Words>1341</Words>
  <Application>Microsoft Office PowerPoint</Application>
  <PresentationFormat>Widescreen</PresentationFormat>
  <Paragraphs>122</Paragraphs>
  <Slides>18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4" baseType="lpstr">
      <vt:lpstr>Franklin Gothic</vt:lpstr>
      <vt:lpstr>Calibri</vt:lpstr>
      <vt:lpstr>Libre Franklin</vt:lpstr>
      <vt:lpstr>Noto Sans Symbols</vt:lpstr>
      <vt:lpstr>Arial</vt:lpstr>
      <vt:lpstr>Tema do Office</vt:lpstr>
      <vt:lpstr>Engenharia de Requisitos</vt:lpstr>
      <vt:lpstr>Especificação de Requisitos de Privacidade em Conformidade com a LGPD</vt:lpstr>
      <vt:lpstr>Requisitos são elementos que têm um ciclo de vida bem definido.  Eles nascem, são analisados, especificados, validados e então seguem para o desenvolvimento, em que serão codificados, testados e entregues na forma de um produto de software.  A partir da sua entrega, o requisito passa a viver para sempre dentro do produto, até que alguma solicitação de mudança o elimine ou modifique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Janaina Aparecida de Freitas</dc:creator>
  <cp:lastModifiedBy>Janaina Aparecida de Freitas</cp:lastModifiedBy>
  <cp:revision>98</cp:revision>
  <dcterms:modified xsi:type="dcterms:W3CDTF">2022-09-01T18:46:45Z</dcterms:modified>
</cp:coreProperties>
</file>